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1" r:id="rId4"/>
    <p:sldId id="347" r:id="rId5"/>
    <p:sldId id="267" r:id="rId6"/>
    <p:sldId id="300" r:id="rId7"/>
    <p:sldId id="296" r:id="rId8"/>
    <p:sldId id="301" r:id="rId9"/>
    <p:sldId id="297" r:id="rId10"/>
    <p:sldId id="302" r:id="rId11"/>
    <p:sldId id="298" r:id="rId12"/>
    <p:sldId id="303" r:id="rId13"/>
    <p:sldId id="299" r:id="rId14"/>
    <p:sldId id="304" r:id="rId15"/>
    <p:sldId id="305" r:id="rId16"/>
    <p:sldId id="306" r:id="rId17"/>
    <p:sldId id="307" r:id="rId18"/>
    <p:sldId id="308" r:id="rId19"/>
    <p:sldId id="309" r:id="rId20"/>
    <p:sldId id="310" r:id="rId21"/>
    <p:sldId id="311" r:id="rId22"/>
    <p:sldId id="312" r:id="rId23"/>
    <p:sldId id="313" r:id="rId24"/>
    <p:sldId id="314" r:id="rId25"/>
    <p:sldId id="315" r:id="rId26"/>
    <p:sldId id="316" r:id="rId27"/>
    <p:sldId id="317" r:id="rId28"/>
    <p:sldId id="318" r:id="rId29"/>
    <p:sldId id="319" r:id="rId30"/>
    <p:sldId id="320" r:id="rId31"/>
    <p:sldId id="321" r:id="rId32"/>
    <p:sldId id="349" r:id="rId33"/>
    <p:sldId id="322" r:id="rId34"/>
    <p:sldId id="323" r:id="rId35"/>
    <p:sldId id="324" r:id="rId36"/>
    <p:sldId id="325" r:id="rId37"/>
    <p:sldId id="327" r:id="rId38"/>
    <p:sldId id="328" r:id="rId39"/>
    <p:sldId id="334" r:id="rId40"/>
    <p:sldId id="330" r:id="rId41"/>
    <p:sldId id="335" r:id="rId42"/>
    <p:sldId id="336" r:id="rId43"/>
    <p:sldId id="332" r:id="rId44"/>
    <p:sldId id="337" r:id="rId45"/>
    <p:sldId id="326" r:id="rId46"/>
    <p:sldId id="338" r:id="rId47"/>
    <p:sldId id="339" r:id="rId48"/>
    <p:sldId id="340" r:id="rId49"/>
    <p:sldId id="343" r:id="rId50"/>
    <p:sldId id="344" r:id="rId51"/>
    <p:sldId id="345" r:id="rId52"/>
    <p:sldId id="346" r:id="rId53"/>
    <p:sldId id="348" r:id="rId54"/>
    <p:sldId id="350" r:id="rId5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FF"/>
    <a:srgbClr val="000099"/>
    <a:srgbClr val="FF0000"/>
    <a:srgbClr val="FF5050"/>
    <a:srgbClr val="003300"/>
    <a:srgbClr val="003366"/>
    <a:srgbClr val="A50021"/>
    <a:srgbClr val="808000"/>
    <a:srgbClr val="660033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44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76976-7221-4321-97E8-390763E6AF02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D6244-7C97-4041-9983-D4CEF49798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1839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76976-7221-4321-97E8-390763E6AF02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D6244-7C97-4041-9983-D4CEF49798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4413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76976-7221-4321-97E8-390763E6AF02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D6244-7C97-4041-9983-D4CEF49798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982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76976-7221-4321-97E8-390763E6AF02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D6244-7C97-4041-9983-D4CEF49798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449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76976-7221-4321-97E8-390763E6AF02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D6244-7C97-4041-9983-D4CEF49798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7042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76976-7221-4321-97E8-390763E6AF02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D6244-7C97-4041-9983-D4CEF49798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2691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76976-7221-4321-97E8-390763E6AF02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D6244-7C97-4041-9983-D4CEF49798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8325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76976-7221-4321-97E8-390763E6AF02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D6244-7C97-4041-9983-D4CEF49798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6633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76976-7221-4321-97E8-390763E6AF02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D6244-7C97-4041-9983-D4CEF49798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1969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76976-7221-4321-97E8-390763E6AF02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D6244-7C97-4041-9983-D4CEF49798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3282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76976-7221-4321-97E8-390763E6AF02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D6244-7C97-4041-9983-D4CEF49798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7809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176976-7221-4321-97E8-390763E6AF02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D6244-7C97-4041-9983-D4CEF49798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2027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slide" Target="slide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slide" Target="slide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13" Type="http://schemas.openxmlformats.org/officeDocument/2006/relationships/slide" Target="slide25.xml"/><Relationship Id="rId3" Type="http://schemas.openxmlformats.org/officeDocument/2006/relationships/slide" Target="slide5.xml"/><Relationship Id="rId7" Type="http://schemas.openxmlformats.org/officeDocument/2006/relationships/slide" Target="slide7.xml"/><Relationship Id="rId12" Type="http://schemas.openxmlformats.org/officeDocument/2006/relationships/slide" Target="slide23.xml"/><Relationship Id="rId17" Type="http://schemas.openxmlformats.org/officeDocument/2006/relationships/slide" Target="slide34.xml"/><Relationship Id="rId2" Type="http://schemas.openxmlformats.org/officeDocument/2006/relationships/image" Target="../media/image2.jpg"/><Relationship Id="rId16" Type="http://schemas.openxmlformats.org/officeDocument/2006/relationships/slide" Target="slide31.xml"/><Relationship Id="rId1" Type="http://schemas.openxmlformats.org/officeDocument/2006/relationships/slideLayout" Target="../slideLayouts/slideLayout6.xml"/><Relationship Id="rId6" Type="http://schemas.openxmlformats.org/officeDocument/2006/relationships/slide" Target="slide15.xml"/><Relationship Id="rId11" Type="http://schemas.openxmlformats.org/officeDocument/2006/relationships/slide" Target="slide13.xml"/><Relationship Id="rId5" Type="http://schemas.openxmlformats.org/officeDocument/2006/relationships/slide" Target="slide9.xml"/><Relationship Id="rId15" Type="http://schemas.openxmlformats.org/officeDocument/2006/relationships/slide" Target="slide29.xml"/><Relationship Id="rId10" Type="http://schemas.openxmlformats.org/officeDocument/2006/relationships/slide" Target="slide21.xml"/><Relationship Id="rId4" Type="http://schemas.openxmlformats.org/officeDocument/2006/relationships/slide" Target="slide17.xml"/><Relationship Id="rId9" Type="http://schemas.openxmlformats.org/officeDocument/2006/relationships/slide" Target="slide11.xml"/><Relationship Id="rId14" Type="http://schemas.openxmlformats.org/officeDocument/2006/relationships/slide" Target="slide2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slide" Target="slide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45.xml"/><Relationship Id="rId3" Type="http://schemas.openxmlformats.org/officeDocument/2006/relationships/slide" Target="slide36.xml"/><Relationship Id="rId7" Type="http://schemas.openxmlformats.org/officeDocument/2006/relationships/slide" Target="slide47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6" Type="http://schemas.openxmlformats.org/officeDocument/2006/relationships/slide" Target="slide43.xml"/><Relationship Id="rId5" Type="http://schemas.openxmlformats.org/officeDocument/2006/relationships/slide" Target="slide40.xml"/><Relationship Id="rId4" Type="http://schemas.openxmlformats.org/officeDocument/2006/relationships/slide" Target="slide3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slide" Target="slide3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slide" Target="slide3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3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49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5" Type="http://schemas.openxmlformats.org/officeDocument/2006/relationships/slide" Target="slide53.xml"/><Relationship Id="rId4" Type="http://schemas.openxmlformats.org/officeDocument/2006/relationships/slide" Target="slide5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4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4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4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50.xm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slide" Target="slide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52.xm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" Target="slide54.xm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microsoft.com/office/2007/relationships/media" Target="../media/media2.mp3"/><Relationship Id="rId7" Type="http://schemas.openxmlformats.org/officeDocument/2006/relationships/slide" Target="slide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jp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.mp3"/><Relationship Id="rId9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F004B958-945E-603B-2463-1246FEB4F9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763942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71150" y="1296000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0700" dirty="0">
                <a:latin typeface="Bookman Old Style" panose="02050604050505020204" pitchFamily="18" charset="0"/>
              </a:rPr>
              <a:t/>
            </a:r>
            <a:br>
              <a:rPr lang="ru-RU" sz="10700" dirty="0">
                <a:latin typeface="Bookman Old Style" panose="02050604050505020204" pitchFamily="18" charset="0"/>
              </a:rPr>
            </a:br>
            <a:r>
              <a:rPr lang="en-US" dirty="0">
                <a:latin typeface="Bookman Old Style" panose="02050604050505020204" pitchFamily="18" charset="0"/>
              </a:rPr>
              <a:t> </a:t>
            </a:r>
            <a:endParaRPr lang="ru-RU" dirty="0">
              <a:latin typeface="Bookman Old Style" panose="02050604050505020204" pitchFamily="18" charset="0"/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-209228" y="1439863"/>
            <a:ext cx="12257902" cy="20779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0700" dirty="0">
                <a:latin typeface="Bookman Old Style" panose="02050604050505020204" pitchFamily="18" charset="0"/>
              </a:rPr>
              <a:t>	</a:t>
            </a:r>
            <a:r>
              <a:rPr lang="ru-RU" sz="19200" dirty="0">
                <a:solidFill>
                  <a:srgbClr val="FFFF00"/>
                </a:solidFill>
                <a:latin typeface="Bookman Old Style" panose="02050604050505020204" pitchFamily="18" charset="0"/>
              </a:rPr>
              <a:t>«Блокада Ленинграда»</a:t>
            </a:r>
            <a:br>
              <a:rPr lang="ru-RU" sz="19200" dirty="0">
                <a:solidFill>
                  <a:srgbClr val="FFFF00"/>
                </a:solidFill>
                <a:latin typeface="Bookman Old Style" panose="02050604050505020204" pitchFamily="18" charset="0"/>
              </a:rPr>
            </a:br>
            <a:r>
              <a:rPr lang="ru-RU" sz="19200" dirty="0">
                <a:solidFill>
                  <a:srgbClr val="FFFF00"/>
                </a:solidFill>
                <a:latin typeface="Bookman Old Style" panose="02050604050505020204" pitchFamily="18" charset="0"/>
              </a:rPr>
              <a:t/>
            </a:r>
            <a:br>
              <a:rPr lang="ru-RU" sz="19200" dirty="0">
                <a:solidFill>
                  <a:srgbClr val="FFFF00"/>
                </a:solidFill>
                <a:latin typeface="Bookman Old Style" panose="02050604050505020204" pitchFamily="18" charset="0"/>
              </a:rPr>
            </a:br>
            <a:r>
              <a:rPr lang="en-US" dirty="0">
                <a:latin typeface="Bookman Old Style" panose="02050604050505020204" pitchFamily="18" charset="0"/>
              </a:rPr>
              <a:t> </a:t>
            </a:r>
            <a:endParaRPr lang="ru-RU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56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94D6BEC6-1605-1F34-9A40-4AFDF7BC11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Стрелка: влево 2">
            <a:hlinkClick r:id="rId3" action="ppaction://hlinksldjump"/>
            <a:extLst>
              <a:ext uri="{FF2B5EF4-FFF2-40B4-BE49-F238E27FC236}">
                <a16:creationId xmlns="" xmlns:a16="http://schemas.microsoft.com/office/drawing/2014/main" id="{2A4DF3D4-9507-AC6C-E5E1-CDEAD12ACE20}"/>
              </a:ext>
            </a:extLst>
          </p:cNvPr>
          <p:cNvSpPr/>
          <p:nvPr/>
        </p:nvSpPr>
        <p:spPr>
          <a:xfrm>
            <a:off x="950614" y="5359651"/>
            <a:ext cx="1004935" cy="506995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2" descr="http://im2-tub-ru.yandex.net/i?id=237317487-43-72&amp;n=21">
            <a:extLst>
              <a:ext uri="{FF2B5EF4-FFF2-40B4-BE49-F238E27FC236}">
                <a16:creationId xmlns="" xmlns:a16="http://schemas.microsoft.com/office/drawing/2014/main" id="{E5BECE6F-8D61-2AE6-FB5B-4D9214BB13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00480" y="1050458"/>
            <a:ext cx="6791040" cy="388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7072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D7C9E68C-3E47-6F2B-6CFF-B684A202A2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8878"/>
            <a:ext cx="12192000" cy="6858000"/>
          </a:xfrm>
          <a:prstGeom prst="rect">
            <a:avLst/>
          </a:prstGeom>
        </p:spPr>
      </p:pic>
      <p:sp>
        <p:nvSpPr>
          <p:cNvPr id="3" name="Прямоугольник: скругленные углы 2">
            <a:extLst>
              <a:ext uri="{FF2B5EF4-FFF2-40B4-BE49-F238E27FC236}">
                <a16:creationId xmlns="" xmlns:a16="http://schemas.microsoft.com/office/drawing/2014/main" id="{DFE93024-6ACF-C9D9-F506-962F131EE9A3}"/>
              </a:ext>
            </a:extLst>
          </p:cNvPr>
          <p:cNvSpPr/>
          <p:nvPr/>
        </p:nvSpPr>
        <p:spPr>
          <a:xfrm>
            <a:off x="8709434" y="325925"/>
            <a:ext cx="1874068" cy="1204111"/>
          </a:xfrm>
          <a:prstGeom prst="round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schemeClr val="tx1"/>
                </a:solidFill>
              </a:rPr>
              <a:t>40</a:t>
            </a:r>
          </a:p>
        </p:txBody>
      </p:sp>
      <p:sp>
        <p:nvSpPr>
          <p:cNvPr id="4" name="Стрелка: изогнутая вниз 3">
            <a:hlinkClick r:id="rId3" action="ppaction://hlinksldjump"/>
            <a:extLst>
              <a:ext uri="{FF2B5EF4-FFF2-40B4-BE49-F238E27FC236}">
                <a16:creationId xmlns="" xmlns:a16="http://schemas.microsoft.com/office/drawing/2014/main" id="{F7B8250F-F95A-73F1-E77A-C5598566FFB5}"/>
              </a:ext>
            </a:extLst>
          </p:cNvPr>
          <p:cNvSpPr/>
          <p:nvPr/>
        </p:nvSpPr>
        <p:spPr>
          <a:xfrm>
            <a:off x="5097101" y="4572479"/>
            <a:ext cx="1487786" cy="76473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06D6CBFB-AC19-A2BB-CD00-CB50CBC48948}"/>
              </a:ext>
            </a:extLst>
          </p:cNvPr>
          <p:cNvSpPr/>
          <p:nvPr/>
        </p:nvSpPr>
        <p:spPr>
          <a:xfrm>
            <a:off x="1829748" y="325925"/>
            <a:ext cx="66976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«Дорога жизни»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74A05A6-3F55-B4F0-B89A-14467477EC1F}"/>
              </a:ext>
            </a:extLst>
          </p:cNvPr>
          <p:cNvSpPr txBox="1"/>
          <p:nvPr/>
        </p:nvSpPr>
        <p:spPr>
          <a:xfrm>
            <a:off x="1376127" y="2249147"/>
            <a:ext cx="9279802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latin typeface="Arial Black" panose="020B0A04020102020204" pitchFamily="34" charset="0"/>
              </a:rPr>
              <a:t>Сколько километров протяженность дороги жизни? 1 – 23 км</a:t>
            </a:r>
          </a:p>
          <a:p>
            <a:pPr algn="ctr"/>
            <a:r>
              <a:rPr lang="ru-RU" sz="4000" dirty="0" smtClean="0">
                <a:latin typeface="Arial Black" panose="020B0A04020102020204" pitchFamily="34" charset="0"/>
              </a:rPr>
              <a:t>2 – 46 км</a:t>
            </a:r>
          </a:p>
          <a:p>
            <a:pPr algn="ctr"/>
            <a:r>
              <a:rPr lang="ru-RU" sz="4000" dirty="0" smtClean="0">
                <a:latin typeface="Arial Black" panose="020B0A04020102020204" pitchFamily="34" charset="0"/>
              </a:rPr>
              <a:t>3 – 98 км</a:t>
            </a:r>
            <a:endParaRPr lang="ru-RU" sz="4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26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317F7AC7-0065-DFBB-9282-314F835198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Стрелка: влево 2">
            <a:hlinkClick r:id="rId3" action="ppaction://hlinksldjump"/>
            <a:extLst>
              <a:ext uri="{FF2B5EF4-FFF2-40B4-BE49-F238E27FC236}">
                <a16:creationId xmlns="" xmlns:a16="http://schemas.microsoft.com/office/drawing/2014/main" id="{8D3DD0D6-6FF7-2515-4DED-18DDA26DC818}"/>
              </a:ext>
            </a:extLst>
          </p:cNvPr>
          <p:cNvSpPr/>
          <p:nvPr/>
        </p:nvSpPr>
        <p:spPr>
          <a:xfrm>
            <a:off x="950614" y="5359651"/>
            <a:ext cx="1004935" cy="506995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1808A5E-B8D8-BFC3-C528-6C4B81AA716A}"/>
              </a:ext>
            </a:extLst>
          </p:cNvPr>
          <p:cNvSpPr txBox="1"/>
          <p:nvPr/>
        </p:nvSpPr>
        <p:spPr>
          <a:xfrm>
            <a:off x="3546695" y="2337778"/>
            <a:ext cx="609750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b="0" i="0" dirty="0">
                <a:solidFill>
                  <a:srgbClr val="202122"/>
                </a:solidFill>
                <a:effectLst/>
                <a:latin typeface="Arial Black" panose="020B0A04020102020204" pitchFamily="34" charset="0"/>
              </a:rPr>
              <a:t>46 километров</a:t>
            </a:r>
            <a:endParaRPr lang="ru-RU" sz="4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00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6600E9CE-3D59-96CB-503E-52228981EF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: скругленные углы 2">
            <a:extLst>
              <a:ext uri="{FF2B5EF4-FFF2-40B4-BE49-F238E27FC236}">
                <a16:creationId xmlns="" xmlns:a16="http://schemas.microsoft.com/office/drawing/2014/main" id="{851513AA-A32A-5E0F-5B3F-BFD36CE1113F}"/>
              </a:ext>
            </a:extLst>
          </p:cNvPr>
          <p:cNvSpPr/>
          <p:nvPr/>
        </p:nvSpPr>
        <p:spPr>
          <a:xfrm>
            <a:off x="8709434" y="325925"/>
            <a:ext cx="1874068" cy="1204111"/>
          </a:xfrm>
          <a:prstGeom prst="round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schemeClr val="tx1"/>
                </a:solidFill>
              </a:rPr>
              <a:t>50</a:t>
            </a:r>
          </a:p>
        </p:txBody>
      </p:sp>
      <p:sp>
        <p:nvSpPr>
          <p:cNvPr id="6" name="Стрелка: изогнутая вниз 5">
            <a:hlinkClick r:id="rId3" action="ppaction://hlinksldjump"/>
            <a:extLst>
              <a:ext uri="{FF2B5EF4-FFF2-40B4-BE49-F238E27FC236}">
                <a16:creationId xmlns="" xmlns:a16="http://schemas.microsoft.com/office/drawing/2014/main" id="{18723817-7805-38C4-CAF5-2E6E627B6A86}"/>
              </a:ext>
            </a:extLst>
          </p:cNvPr>
          <p:cNvSpPr/>
          <p:nvPr/>
        </p:nvSpPr>
        <p:spPr>
          <a:xfrm>
            <a:off x="5169528" y="5090808"/>
            <a:ext cx="1487786" cy="76473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0C38B252-0C86-4D13-43E6-CE751287B42A}"/>
              </a:ext>
            </a:extLst>
          </p:cNvPr>
          <p:cNvSpPr/>
          <p:nvPr/>
        </p:nvSpPr>
        <p:spPr>
          <a:xfrm>
            <a:off x="1896141" y="370528"/>
            <a:ext cx="66976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«Дорога жизни»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6F58067-B895-B0DB-F126-CCA6F8D40F33}"/>
              </a:ext>
            </a:extLst>
          </p:cNvPr>
          <p:cNvSpPr txBox="1"/>
          <p:nvPr/>
        </p:nvSpPr>
        <p:spPr>
          <a:xfrm>
            <a:off x="948352" y="1699030"/>
            <a:ext cx="9309225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buFont typeface="Wingdings" pitchFamily="2" charset="2"/>
              <a:buNone/>
            </a:pPr>
            <a:r>
              <a:rPr lang="ru-RU" altLang="ru-RU" sz="4000" dirty="0">
                <a:latin typeface="Arial Black" panose="020B0A04020102020204" pitchFamily="34" charset="0"/>
              </a:rPr>
              <a:t>Как это не странно, но из голодающего города вывезли несколько десятков килограммов клубней именно этого овоща.</a:t>
            </a:r>
          </a:p>
        </p:txBody>
      </p:sp>
    </p:spTree>
    <p:extLst>
      <p:ext uri="{BB962C8B-B14F-4D97-AF65-F5344CB8AC3E}">
        <p14:creationId xmlns:p14="http://schemas.microsoft.com/office/powerpoint/2010/main" val="109660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52F5921D-ABDB-07A6-758A-3897075A62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Стрелка: влево 2">
            <a:hlinkClick r:id="rId3" action="ppaction://hlinksldjump"/>
            <a:extLst>
              <a:ext uri="{FF2B5EF4-FFF2-40B4-BE49-F238E27FC236}">
                <a16:creationId xmlns="" xmlns:a16="http://schemas.microsoft.com/office/drawing/2014/main" id="{6CE1500C-78E6-B6DE-7D8F-E870777A2168}"/>
              </a:ext>
            </a:extLst>
          </p:cNvPr>
          <p:cNvSpPr/>
          <p:nvPr/>
        </p:nvSpPr>
        <p:spPr>
          <a:xfrm>
            <a:off x="950614" y="5359651"/>
            <a:ext cx="1004935" cy="506995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78412DF9-9281-F655-066F-9CFB19C9040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8215" y="543208"/>
            <a:ext cx="6840000" cy="45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2669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2EB01A69-8A4E-192A-853D-87C0BF4F89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053"/>
            <a:ext cx="12192000" cy="6858000"/>
          </a:xfrm>
          <a:prstGeom prst="rect">
            <a:avLst/>
          </a:prstGeom>
        </p:spPr>
      </p:pic>
      <p:pic>
        <p:nvPicPr>
          <p:cNvPr id="5" name="Picture 7" descr="C:\Users\олег\Desktop\Блокада ленинграда\памятник - блокадному трамваю.jpg">
            <a:extLst>
              <a:ext uri="{FF2B5EF4-FFF2-40B4-BE49-F238E27FC236}">
                <a16:creationId xmlns="" xmlns:a16="http://schemas.microsoft.com/office/drawing/2014/main" id="{32161934-5116-56FC-F4A0-CCED25E53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9064" y="2262962"/>
            <a:ext cx="4835128" cy="36263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269D1E8-CF59-4BE6-0F10-7E192D505792}"/>
              </a:ext>
            </a:extLst>
          </p:cNvPr>
          <p:cNvSpPr txBox="1"/>
          <p:nvPr/>
        </p:nvSpPr>
        <p:spPr>
          <a:xfrm>
            <a:off x="1581339" y="312234"/>
            <a:ext cx="680141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«Памятники»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="" xmlns:a16="http://schemas.microsoft.com/office/drawing/2014/main" id="{983E48B7-E252-0D0F-5F1A-915F1184254A}"/>
              </a:ext>
            </a:extLst>
          </p:cNvPr>
          <p:cNvSpPr/>
          <p:nvPr/>
        </p:nvSpPr>
        <p:spPr>
          <a:xfrm>
            <a:off x="8736593" y="353086"/>
            <a:ext cx="1874068" cy="1204111"/>
          </a:xfrm>
          <a:prstGeom prst="round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EDECBF16-A0BF-7ADC-D37E-B942A853AA68}"/>
              </a:ext>
            </a:extLst>
          </p:cNvPr>
          <p:cNvSpPr txBox="1"/>
          <p:nvPr/>
        </p:nvSpPr>
        <p:spPr>
          <a:xfrm>
            <a:off x="5515824" y="2347607"/>
            <a:ext cx="609750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buFont typeface="Wingdings" pitchFamily="2" charset="2"/>
              <a:buNone/>
            </a:pPr>
            <a:r>
              <a:rPr lang="ru-RU" altLang="ru-RU" sz="3600" dirty="0">
                <a:latin typeface="Arial Black" panose="020B0A04020102020204" pitchFamily="34" charset="0"/>
              </a:rPr>
              <a:t>Есть в Петербурге такой памятник.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altLang="ru-RU" sz="3600" dirty="0">
                <a:latin typeface="Arial Black" panose="020B0A04020102020204" pitchFamily="34" charset="0"/>
              </a:rPr>
              <a:t>Чему он посвящен?</a:t>
            </a:r>
          </a:p>
        </p:txBody>
      </p:sp>
      <p:sp>
        <p:nvSpPr>
          <p:cNvPr id="11" name="Стрелка: изогнутая вниз 10">
            <a:hlinkClick r:id="rId4" action="ppaction://hlinksldjump"/>
            <a:extLst>
              <a:ext uri="{FF2B5EF4-FFF2-40B4-BE49-F238E27FC236}">
                <a16:creationId xmlns="" xmlns:a16="http://schemas.microsoft.com/office/drawing/2014/main" id="{24F2E184-C1BC-3B85-0495-0A0948FFD499}"/>
              </a:ext>
            </a:extLst>
          </p:cNvPr>
          <p:cNvSpPr/>
          <p:nvPr/>
        </p:nvSpPr>
        <p:spPr>
          <a:xfrm>
            <a:off x="7921781" y="4613251"/>
            <a:ext cx="1487786" cy="76473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42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841D5D34-ACA0-3DAA-57A0-579A3BFE7F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Стрелка: влево 2">
            <a:hlinkClick r:id="rId3" action="ppaction://hlinksldjump"/>
            <a:extLst>
              <a:ext uri="{FF2B5EF4-FFF2-40B4-BE49-F238E27FC236}">
                <a16:creationId xmlns="" xmlns:a16="http://schemas.microsoft.com/office/drawing/2014/main" id="{1F011D0F-97B0-EE65-4458-3A85E0057F69}"/>
              </a:ext>
            </a:extLst>
          </p:cNvPr>
          <p:cNvSpPr/>
          <p:nvPr/>
        </p:nvSpPr>
        <p:spPr>
          <a:xfrm>
            <a:off x="950614" y="5359651"/>
            <a:ext cx="1004935" cy="506995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BAAD7863-76F6-3CBE-9233-01D58E4C4F68}"/>
              </a:ext>
            </a:extLst>
          </p:cNvPr>
          <p:cNvSpPr/>
          <p:nvPr/>
        </p:nvSpPr>
        <p:spPr>
          <a:xfrm>
            <a:off x="1639959" y="1756496"/>
            <a:ext cx="923041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Памятник блокадному </a:t>
            </a:r>
          </a:p>
          <a:p>
            <a:pPr algn="ctr"/>
            <a:r>
              <a:rPr lang="ru-RU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трамваю</a:t>
            </a:r>
          </a:p>
        </p:txBody>
      </p:sp>
    </p:spTree>
    <p:extLst>
      <p:ext uri="{BB962C8B-B14F-4D97-AF65-F5344CB8AC3E}">
        <p14:creationId xmlns:p14="http://schemas.microsoft.com/office/powerpoint/2010/main" val="36026788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97AA74E9-FEF8-CF33-F6E9-A161E5ED4F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: скругленные углы 2">
            <a:extLst>
              <a:ext uri="{FF2B5EF4-FFF2-40B4-BE49-F238E27FC236}">
                <a16:creationId xmlns="" xmlns:a16="http://schemas.microsoft.com/office/drawing/2014/main" id="{CF28F505-80E8-4635-D842-62997E1F9E00}"/>
              </a:ext>
            </a:extLst>
          </p:cNvPr>
          <p:cNvSpPr/>
          <p:nvPr/>
        </p:nvSpPr>
        <p:spPr>
          <a:xfrm>
            <a:off x="8682273" y="280658"/>
            <a:ext cx="1874068" cy="1204111"/>
          </a:xfrm>
          <a:prstGeom prst="round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solidFill>
                  <a:schemeClr val="tx1"/>
                </a:solidFill>
              </a:rPr>
              <a:t>20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5378A8C-F319-0650-D7A4-C3217C6CB5EC}"/>
              </a:ext>
            </a:extLst>
          </p:cNvPr>
          <p:cNvSpPr txBox="1"/>
          <p:nvPr/>
        </p:nvSpPr>
        <p:spPr>
          <a:xfrm>
            <a:off x="5410099" y="2513416"/>
            <a:ext cx="609750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altLang="ru-RU" sz="4000" dirty="0">
                <a:latin typeface="Arial Black" panose="020B0A04020102020204" pitchFamily="34" charset="0"/>
              </a:rPr>
              <a:t>Кому установлен этот памятник?</a:t>
            </a:r>
            <a:endParaRPr lang="ru-RU" sz="4000" dirty="0">
              <a:latin typeface="Arial Black" panose="020B0A040201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06E8F80-538A-B68B-BC87-7950A370C011}"/>
              </a:ext>
            </a:extLst>
          </p:cNvPr>
          <p:cNvSpPr txBox="1"/>
          <p:nvPr/>
        </p:nvSpPr>
        <p:spPr>
          <a:xfrm>
            <a:off x="2227909" y="124924"/>
            <a:ext cx="609750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«Памятники»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219ED57C-E4A2-7CD0-F2C3-31CFE0474E2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5688" y="1109127"/>
            <a:ext cx="4228079" cy="568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Стрелка: изогнутая вниз 9">
            <a:hlinkClick r:id="rId4" action="ppaction://hlinksldjump"/>
            <a:extLst>
              <a:ext uri="{FF2B5EF4-FFF2-40B4-BE49-F238E27FC236}">
                <a16:creationId xmlns="" xmlns:a16="http://schemas.microsoft.com/office/drawing/2014/main" id="{09DB53BD-025E-860E-2008-C6F45F045BF6}"/>
              </a:ext>
            </a:extLst>
          </p:cNvPr>
          <p:cNvSpPr/>
          <p:nvPr/>
        </p:nvSpPr>
        <p:spPr>
          <a:xfrm>
            <a:off x="7921781" y="4613251"/>
            <a:ext cx="1487786" cy="76473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0444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F019FA93-5BC0-CE95-BF12-6C90A3A121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Стрелка: влево 2">
            <a:hlinkClick r:id="rId3" action="ppaction://hlinksldjump"/>
            <a:extLst>
              <a:ext uri="{FF2B5EF4-FFF2-40B4-BE49-F238E27FC236}">
                <a16:creationId xmlns="" xmlns:a16="http://schemas.microsoft.com/office/drawing/2014/main" id="{9470DFA2-2E1A-3493-4978-C191A66B1912}"/>
              </a:ext>
            </a:extLst>
          </p:cNvPr>
          <p:cNvSpPr/>
          <p:nvPr/>
        </p:nvSpPr>
        <p:spPr>
          <a:xfrm>
            <a:off x="950614" y="5359651"/>
            <a:ext cx="1004935" cy="506995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AB0254A4-8A44-96DA-5609-AF1FF41D3A91}"/>
              </a:ext>
            </a:extLst>
          </p:cNvPr>
          <p:cNvSpPr/>
          <p:nvPr/>
        </p:nvSpPr>
        <p:spPr>
          <a:xfrm>
            <a:off x="2776421" y="2505670"/>
            <a:ext cx="62408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Детям блокады</a:t>
            </a:r>
          </a:p>
        </p:txBody>
      </p:sp>
    </p:spTree>
    <p:extLst>
      <p:ext uri="{BB962C8B-B14F-4D97-AF65-F5344CB8AC3E}">
        <p14:creationId xmlns:p14="http://schemas.microsoft.com/office/powerpoint/2010/main" val="25596306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5BDE8662-898D-FD59-584B-DA5EC779C4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: скругленные углы 2">
            <a:extLst>
              <a:ext uri="{FF2B5EF4-FFF2-40B4-BE49-F238E27FC236}">
                <a16:creationId xmlns="" xmlns:a16="http://schemas.microsoft.com/office/drawing/2014/main" id="{0543A391-2B2F-6915-1F83-728F5ABA714A}"/>
              </a:ext>
            </a:extLst>
          </p:cNvPr>
          <p:cNvSpPr/>
          <p:nvPr/>
        </p:nvSpPr>
        <p:spPr>
          <a:xfrm>
            <a:off x="8682273" y="325925"/>
            <a:ext cx="1874068" cy="1204111"/>
          </a:xfrm>
          <a:prstGeom prst="round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solidFill>
                  <a:schemeClr val="tx1"/>
                </a:solidFill>
              </a:rPr>
              <a:t>30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B6D11D0-961F-2C76-B979-30EFB2CB5AC9}"/>
              </a:ext>
            </a:extLst>
          </p:cNvPr>
          <p:cNvSpPr txBox="1"/>
          <p:nvPr/>
        </p:nvSpPr>
        <p:spPr>
          <a:xfrm>
            <a:off x="1944233" y="539610"/>
            <a:ext cx="609750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«Памятники»</a:t>
            </a:r>
          </a:p>
        </p:txBody>
      </p:sp>
      <p:sp>
        <p:nvSpPr>
          <p:cNvPr id="6" name="Стрелка: изогнутая вниз 5">
            <a:hlinkClick r:id="rId3" action="ppaction://hlinksldjump"/>
            <a:extLst>
              <a:ext uri="{FF2B5EF4-FFF2-40B4-BE49-F238E27FC236}">
                <a16:creationId xmlns="" xmlns:a16="http://schemas.microsoft.com/office/drawing/2014/main" id="{6D1EB58F-BCF2-6EAF-CF32-7999AA6B2A71}"/>
              </a:ext>
            </a:extLst>
          </p:cNvPr>
          <p:cNvSpPr/>
          <p:nvPr/>
        </p:nvSpPr>
        <p:spPr>
          <a:xfrm>
            <a:off x="7921781" y="4613251"/>
            <a:ext cx="1487786" cy="76473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9878C103-32B0-7719-C4B9-10E937F259F0}"/>
              </a:ext>
            </a:extLst>
          </p:cNvPr>
          <p:cNvSpPr/>
          <p:nvPr/>
        </p:nvSpPr>
        <p:spPr>
          <a:xfrm>
            <a:off x="6096000" y="2228671"/>
            <a:ext cx="598914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Чей дневник </a:t>
            </a:r>
          </a:p>
          <a:p>
            <a:pPr algn="ctr"/>
            <a:r>
              <a:rPr lang="ru-RU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увековечен в камень?</a:t>
            </a:r>
          </a:p>
        </p:txBody>
      </p:sp>
      <p:pic>
        <p:nvPicPr>
          <p:cNvPr id="8" name="Picture 7" descr="C:\Users\олег\Desktop\Блокада ленинграда\памятник - Дневник Тани Савичевой.jpg">
            <a:extLst>
              <a:ext uri="{FF2B5EF4-FFF2-40B4-BE49-F238E27FC236}">
                <a16:creationId xmlns="" xmlns:a16="http://schemas.microsoft.com/office/drawing/2014/main" id="{327303C8-2622-B769-9D49-7C47BC3D1E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188" y="1926474"/>
            <a:ext cx="5328543" cy="40766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5819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6A9CC8E2-1A33-F5F5-AFC1-65913673FC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436605" y="1491047"/>
            <a:ext cx="3791364" cy="1351007"/>
          </a:xfrm>
          <a:prstGeom prst="round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Bookman Old Style" panose="02050604050505020204" pitchFamily="18" charset="0"/>
              </a:rPr>
              <a:t>Дорога жизни</a:t>
            </a:r>
          </a:p>
          <a:p>
            <a:pPr algn="ctr"/>
            <a:endParaRPr lang="ru-RU" sz="2800" dirty="0">
              <a:solidFill>
                <a:srgbClr val="002060"/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71614" y="3089917"/>
            <a:ext cx="3791365" cy="1351006"/>
          </a:xfrm>
          <a:prstGeom prst="roundRect">
            <a:avLst/>
          </a:prstGeom>
          <a:solidFill>
            <a:srgbClr val="C0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Bookman Old Style" panose="02050604050505020204" pitchFamily="18" charset="0"/>
              </a:rPr>
              <a:t>Памятники</a:t>
            </a:r>
            <a:endParaRPr lang="ru-RU" sz="2800" dirty="0">
              <a:solidFill>
                <a:srgbClr val="002060"/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71615" y="4778756"/>
            <a:ext cx="3791364" cy="1351006"/>
          </a:xfrm>
          <a:prstGeom prst="roundRect">
            <a:avLst/>
          </a:prstGeom>
          <a:solidFill>
            <a:srgbClr val="003300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Bookman Old Style" panose="02050604050505020204" pitchFamily="18" charset="0"/>
              </a:rPr>
              <a:t>Блокада в цифрах</a:t>
            </a:r>
            <a:endParaRPr lang="ru-RU" sz="2800" dirty="0">
              <a:solidFill>
                <a:srgbClr val="002060"/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6" name="Скругленный прямоугольник 5">
            <a:hlinkClick r:id="rId3" action="ppaction://hlinksldjump"/>
          </p:cNvPr>
          <p:cNvSpPr/>
          <p:nvPr/>
        </p:nvSpPr>
        <p:spPr>
          <a:xfrm>
            <a:off x="4717668" y="1756372"/>
            <a:ext cx="1139188" cy="10080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rgbClr val="000099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Bookman Old Style" panose="02050604050505020204" pitchFamily="18" charset="0"/>
                <a:hlinkClick r:id="rId3" action="ppaction://hlinksldjump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10</a:t>
            </a:r>
            <a:endParaRPr lang="ru-RU" sz="4000" dirty="0">
              <a:solidFill>
                <a:srgbClr val="000099"/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236042" y="3247112"/>
            <a:ext cx="1139188" cy="101325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rgbClr val="000099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Bookman Old Style" panose="02050604050505020204" pitchFamily="18" charset="0"/>
                <a:hlinkClick r:id="rId4" action="ppaction://hlinksldjump"/>
              </a:rPr>
              <a:t>20</a:t>
            </a:r>
            <a:endParaRPr lang="ru-RU" sz="4000" dirty="0">
              <a:solidFill>
                <a:srgbClr val="000099"/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675991" y="1780512"/>
            <a:ext cx="1139188" cy="1013255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rgbClr val="000099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Bookman Old Style" panose="02050604050505020204" pitchFamily="18" charset="0"/>
                <a:hlinkClick r:id="rId5" action="ppaction://hlinksldjump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30</a:t>
            </a:r>
            <a:endParaRPr lang="ru-RU" sz="4000" dirty="0">
              <a:solidFill>
                <a:srgbClr val="000099"/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18" name="Скругленный прямоугольник 5">
            <a:extLst>
              <a:ext uri="{FF2B5EF4-FFF2-40B4-BE49-F238E27FC236}">
                <a16:creationId xmlns="" xmlns:a16="http://schemas.microsoft.com/office/drawing/2014/main" id="{E2368C4D-E434-9484-21BC-F8446ABAD071}"/>
              </a:ext>
            </a:extLst>
          </p:cNvPr>
          <p:cNvSpPr/>
          <p:nvPr/>
        </p:nvSpPr>
        <p:spPr>
          <a:xfrm>
            <a:off x="4734593" y="3261420"/>
            <a:ext cx="1139188" cy="10080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u="sng" dirty="0">
                <a:solidFill>
                  <a:srgbClr val="000099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Bookman Old Style" panose="02050604050505020204" pitchFamily="18" charset="0"/>
                <a:hlinkClick r:id="rId6" action="ppaction://hlinksldjump"/>
              </a:rPr>
              <a:t>10</a:t>
            </a:r>
            <a:endParaRPr lang="ru-RU" sz="4000" u="sng" dirty="0">
              <a:solidFill>
                <a:srgbClr val="000099"/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19" name="Скругленный прямоугольник 6">
            <a:extLst>
              <a:ext uri="{FF2B5EF4-FFF2-40B4-BE49-F238E27FC236}">
                <a16:creationId xmlns="" xmlns:a16="http://schemas.microsoft.com/office/drawing/2014/main" id="{014DCEC1-CE66-C2E8-3BFC-39D58D62D6C9}"/>
              </a:ext>
            </a:extLst>
          </p:cNvPr>
          <p:cNvSpPr/>
          <p:nvPr/>
        </p:nvSpPr>
        <p:spPr>
          <a:xfrm>
            <a:off x="6212772" y="1756372"/>
            <a:ext cx="1139188" cy="1013254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rgbClr val="000099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Bookman Old Style" panose="02050604050505020204" pitchFamily="18" charset="0"/>
                <a:hlinkClick r:id="rId7" action="ppaction://hlinksldjump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20</a:t>
            </a:r>
            <a:endParaRPr lang="ru-RU" sz="4000" dirty="0">
              <a:solidFill>
                <a:srgbClr val="000099"/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20" name="Скругленный прямоугольник 7">
            <a:extLst>
              <a:ext uri="{FF2B5EF4-FFF2-40B4-BE49-F238E27FC236}">
                <a16:creationId xmlns="" xmlns:a16="http://schemas.microsoft.com/office/drawing/2014/main" id="{B9ACCDD0-4D4A-719D-6A79-5C16D9D7FD6F}"/>
              </a:ext>
            </a:extLst>
          </p:cNvPr>
          <p:cNvSpPr/>
          <p:nvPr/>
        </p:nvSpPr>
        <p:spPr>
          <a:xfrm>
            <a:off x="7675991" y="3231080"/>
            <a:ext cx="1139188" cy="101325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rgbClr val="000099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Bookman Old Style" panose="02050604050505020204" pitchFamily="18" charset="0"/>
                <a:hlinkClick r:id="rId8" action="ppaction://hlinksldjump"/>
              </a:rPr>
              <a:t>30</a:t>
            </a:r>
            <a:endParaRPr lang="ru-RU" sz="4000" dirty="0">
              <a:solidFill>
                <a:srgbClr val="000099"/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21" name="Скругленный прямоугольник 7">
            <a:extLst>
              <a:ext uri="{FF2B5EF4-FFF2-40B4-BE49-F238E27FC236}">
                <a16:creationId xmlns="" xmlns:a16="http://schemas.microsoft.com/office/drawing/2014/main" id="{6A61D9B9-B15D-A46F-01D3-854FF50D4D6F}"/>
              </a:ext>
            </a:extLst>
          </p:cNvPr>
          <p:cNvSpPr/>
          <p:nvPr/>
        </p:nvSpPr>
        <p:spPr>
          <a:xfrm>
            <a:off x="9068008" y="1754862"/>
            <a:ext cx="1139188" cy="1013255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rgbClr val="000099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Bookman Old Style" panose="02050604050505020204" pitchFamily="18" charset="0"/>
                <a:hlinkClick r:id="rId9" action="ppaction://hlinksldjump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40</a:t>
            </a:r>
            <a:endParaRPr lang="ru-RU" sz="4000" dirty="0">
              <a:solidFill>
                <a:srgbClr val="000099"/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22" name="Скругленный прямоугольник 7">
            <a:extLst>
              <a:ext uri="{FF2B5EF4-FFF2-40B4-BE49-F238E27FC236}">
                <a16:creationId xmlns="" xmlns:a16="http://schemas.microsoft.com/office/drawing/2014/main" id="{3EA37D68-BED9-D6BC-E85E-069B374AE094}"/>
              </a:ext>
            </a:extLst>
          </p:cNvPr>
          <p:cNvSpPr/>
          <p:nvPr/>
        </p:nvSpPr>
        <p:spPr>
          <a:xfrm>
            <a:off x="9115940" y="3231080"/>
            <a:ext cx="1139188" cy="101325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rgbClr val="000099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Bookman Old Style" panose="02050604050505020204" pitchFamily="18" charset="0"/>
                <a:hlinkClick r:id="rId10" action="ppaction://hlinksldjump"/>
              </a:rPr>
              <a:t>40</a:t>
            </a:r>
            <a:endParaRPr lang="ru-RU" sz="4000" dirty="0">
              <a:solidFill>
                <a:srgbClr val="000099"/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23" name="Скругленный прямоугольник 7">
            <a:extLst>
              <a:ext uri="{FF2B5EF4-FFF2-40B4-BE49-F238E27FC236}">
                <a16:creationId xmlns="" xmlns:a16="http://schemas.microsoft.com/office/drawing/2014/main" id="{C437AFD2-0D51-97B0-50B1-D494496A75BC}"/>
              </a:ext>
            </a:extLst>
          </p:cNvPr>
          <p:cNvSpPr/>
          <p:nvPr/>
        </p:nvSpPr>
        <p:spPr>
          <a:xfrm>
            <a:off x="10563112" y="1780512"/>
            <a:ext cx="1139188" cy="1013255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rgbClr val="000099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Bookman Old Style" panose="02050604050505020204" pitchFamily="18" charset="0"/>
                <a:hlinkClick r:id="rId11" action="ppaction://hlinksldjump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50</a:t>
            </a:r>
            <a:endParaRPr lang="ru-RU" sz="4000" dirty="0">
              <a:solidFill>
                <a:srgbClr val="000099"/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24" name="Скругленный прямоугольник 7">
            <a:extLst>
              <a:ext uri="{FF2B5EF4-FFF2-40B4-BE49-F238E27FC236}">
                <a16:creationId xmlns="" xmlns:a16="http://schemas.microsoft.com/office/drawing/2014/main" id="{51E11009-905A-115C-DCEA-41426057BCCA}"/>
              </a:ext>
            </a:extLst>
          </p:cNvPr>
          <p:cNvSpPr/>
          <p:nvPr/>
        </p:nvSpPr>
        <p:spPr>
          <a:xfrm>
            <a:off x="10568883" y="3212449"/>
            <a:ext cx="1139188" cy="101325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rgbClr val="000099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Bookman Old Style" panose="02050604050505020204" pitchFamily="18" charset="0"/>
                <a:hlinkClick r:id="rId12" action="ppaction://hlinksldjump"/>
              </a:rPr>
              <a:t>50</a:t>
            </a:r>
            <a:endParaRPr lang="ru-RU" sz="4000" dirty="0">
              <a:solidFill>
                <a:srgbClr val="000099"/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0B40C934-2213-0B89-2A52-9D9901C41BBD}"/>
              </a:ext>
            </a:extLst>
          </p:cNvPr>
          <p:cNvSpPr/>
          <p:nvPr/>
        </p:nvSpPr>
        <p:spPr>
          <a:xfrm>
            <a:off x="3686309" y="99867"/>
            <a:ext cx="338599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I </a:t>
            </a:r>
            <a:r>
              <a:rPr lang="ru-RU" sz="5400" b="1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тур</a:t>
            </a:r>
          </a:p>
        </p:txBody>
      </p:sp>
      <p:sp>
        <p:nvSpPr>
          <p:cNvPr id="2" name="Скругленный прямоугольник 5">
            <a:extLst>
              <a:ext uri="{FF2B5EF4-FFF2-40B4-BE49-F238E27FC236}">
                <a16:creationId xmlns="" xmlns:a16="http://schemas.microsoft.com/office/drawing/2014/main" id="{43611EF5-1669-DCC6-7136-5E3A3ECF430E}"/>
              </a:ext>
            </a:extLst>
          </p:cNvPr>
          <p:cNvSpPr/>
          <p:nvPr/>
        </p:nvSpPr>
        <p:spPr>
          <a:xfrm>
            <a:off x="4726382" y="4855564"/>
            <a:ext cx="1139188" cy="10080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u="sng" dirty="0">
                <a:solidFill>
                  <a:srgbClr val="000099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Bookman Old Style" panose="02050604050505020204" pitchFamily="18" charset="0"/>
                <a:hlinkClick r:id="rId13" action="ppaction://hlinksldjump"/>
              </a:rPr>
              <a:t>10</a:t>
            </a:r>
            <a:endParaRPr lang="ru-RU" sz="4000" u="sng" dirty="0">
              <a:solidFill>
                <a:srgbClr val="000099"/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9" name="Скругленный прямоугольник 6">
            <a:extLst>
              <a:ext uri="{FF2B5EF4-FFF2-40B4-BE49-F238E27FC236}">
                <a16:creationId xmlns="" xmlns:a16="http://schemas.microsoft.com/office/drawing/2014/main" id="{2600AC82-F490-4942-7F77-F2065ACB2CB0}"/>
              </a:ext>
            </a:extLst>
          </p:cNvPr>
          <p:cNvSpPr/>
          <p:nvPr/>
        </p:nvSpPr>
        <p:spPr>
          <a:xfrm>
            <a:off x="6192130" y="4855564"/>
            <a:ext cx="1139188" cy="101325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rgbClr val="000099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Bookman Old Style" panose="02050604050505020204" pitchFamily="18" charset="0"/>
                <a:hlinkClick r:id="rId14" action="ppaction://hlinksldjump"/>
              </a:rPr>
              <a:t>20</a:t>
            </a:r>
            <a:endParaRPr lang="ru-RU" sz="4000" dirty="0">
              <a:solidFill>
                <a:srgbClr val="000099"/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10" name="Скругленный прямоугольник 7">
            <a:extLst>
              <a:ext uri="{FF2B5EF4-FFF2-40B4-BE49-F238E27FC236}">
                <a16:creationId xmlns="" xmlns:a16="http://schemas.microsoft.com/office/drawing/2014/main" id="{9D831F4A-70E7-EC8C-5F8A-CE72CD422BC1}"/>
              </a:ext>
            </a:extLst>
          </p:cNvPr>
          <p:cNvSpPr/>
          <p:nvPr/>
        </p:nvSpPr>
        <p:spPr>
          <a:xfrm>
            <a:off x="7746602" y="4855564"/>
            <a:ext cx="1139188" cy="101325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rgbClr val="000099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Bookman Old Style" panose="02050604050505020204" pitchFamily="18" charset="0"/>
                <a:hlinkClick r:id="rId15" action="ppaction://hlinksldjump"/>
              </a:rPr>
              <a:t>30</a:t>
            </a:r>
            <a:endParaRPr lang="ru-RU" sz="4000" dirty="0">
              <a:solidFill>
                <a:srgbClr val="000099"/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11" name="Скругленный прямоугольник 7">
            <a:extLst>
              <a:ext uri="{FF2B5EF4-FFF2-40B4-BE49-F238E27FC236}">
                <a16:creationId xmlns="" xmlns:a16="http://schemas.microsoft.com/office/drawing/2014/main" id="{37137961-5355-508A-B1A0-C4A4839BBC49}"/>
              </a:ext>
            </a:extLst>
          </p:cNvPr>
          <p:cNvSpPr/>
          <p:nvPr/>
        </p:nvSpPr>
        <p:spPr>
          <a:xfrm>
            <a:off x="9199658" y="4855564"/>
            <a:ext cx="1139188" cy="101325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rgbClr val="000099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Bookman Old Style" panose="02050604050505020204" pitchFamily="18" charset="0"/>
                <a:hlinkClick r:id="rId16" action="ppaction://hlinksldjump"/>
              </a:rPr>
              <a:t>40</a:t>
            </a:r>
            <a:endParaRPr lang="ru-RU" sz="4000" dirty="0">
              <a:solidFill>
                <a:srgbClr val="000099"/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15" name="Скругленный прямоугольник 7">
            <a:extLst>
              <a:ext uri="{FF2B5EF4-FFF2-40B4-BE49-F238E27FC236}">
                <a16:creationId xmlns="" xmlns:a16="http://schemas.microsoft.com/office/drawing/2014/main" id="{A058520C-0D8F-B377-73BF-2C2D4D796133}"/>
              </a:ext>
            </a:extLst>
          </p:cNvPr>
          <p:cNvSpPr/>
          <p:nvPr/>
        </p:nvSpPr>
        <p:spPr>
          <a:xfrm>
            <a:off x="10640152" y="4855564"/>
            <a:ext cx="1139188" cy="101325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rgbClr val="000099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Bookman Old Style" panose="02050604050505020204" pitchFamily="18" charset="0"/>
                <a:hlinkClick r:id="rId17" action="ppaction://hlinksldjump"/>
              </a:rPr>
              <a:t>50</a:t>
            </a:r>
            <a:endParaRPr lang="ru-RU" sz="4000" dirty="0">
              <a:solidFill>
                <a:srgbClr val="000099"/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1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3DA1019A-81DB-2FFA-244C-5E5CE34C52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Стрелка: влево 2">
            <a:hlinkClick r:id="rId3" action="ppaction://hlinksldjump"/>
            <a:extLst>
              <a:ext uri="{FF2B5EF4-FFF2-40B4-BE49-F238E27FC236}">
                <a16:creationId xmlns="" xmlns:a16="http://schemas.microsoft.com/office/drawing/2014/main" id="{A2520CC4-37C4-B70E-991F-15FD727CEA46}"/>
              </a:ext>
            </a:extLst>
          </p:cNvPr>
          <p:cNvSpPr/>
          <p:nvPr/>
        </p:nvSpPr>
        <p:spPr>
          <a:xfrm>
            <a:off x="950614" y="5359651"/>
            <a:ext cx="1004935" cy="506995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4D99ADF2-C9D1-0995-7D9C-60DCED0FD12A}"/>
              </a:ext>
            </a:extLst>
          </p:cNvPr>
          <p:cNvSpPr/>
          <p:nvPr/>
        </p:nvSpPr>
        <p:spPr>
          <a:xfrm>
            <a:off x="2303263" y="2116309"/>
            <a:ext cx="77665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Дневник Тани Савичевой</a:t>
            </a:r>
          </a:p>
        </p:txBody>
      </p:sp>
    </p:spTree>
    <p:extLst>
      <p:ext uri="{BB962C8B-B14F-4D97-AF65-F5344CB8AC3E}">
        <p14:creationId xmlns:p14="http://schemas.microsoft.com/office/powerpoint/2010/main" val="12146943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015D5B37-578E-E50A-9ED8-19B8FBE4DC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: скругленные углы 2">
            <a:extLst>
              <a:ext uri="{FF2B5EF4-FFF2-40B4-BE49-F238E27FC236}">
                <a16:creationId xmlns="" xmlns:a16="http://schemas.microsoft.com/office/drawing/2014/main" id="{EF4AA88E-6472-3270-A029-33AB115A2109}"/>
              </a:ext>
            </a:extLst>
          </p:cNvPr>
          <p:cNvSpPr/>
          <p:nvPr/>
        </p:nvSpPr>
        <p:spPr>
          <a:xfrm>
            <a:off x="8682273" y="325925"/>
            <a:ext cx="1874068" cy="1204111"/>
          </a:xfrm>
          <a:prstGeom prst="round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solidFill>
                  <a:schemeClr val="tx1"/>
                </a:solidFill>
              </a:rPr>
              <a:t>40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4761059-6794-D6C6-FC33-0E6594BF95F2}"/>
              </a:ext>
            </a:extLst>
          </p:cNvPr>
          <p:cNvSpPr txBox="1"/>
          <p:nvPr/>
        </p:nvSpPr>
        <p:spPr>
          <a:xfrm>
            <a:off x="1635659" y="530558"/>
            <a:ext cx="609750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«Памятники»</a:t>
            </a:r>
          </a:p>
        </p:txBody>
      </p:sp>
      <p:sp>
        <p:nvSpPr>
          <p:cNvPr id="6" name="Стрелка: изогнутая вниз 5">
            <a:hlinkClick r:id="rId3" action="ppaction://hlinksldjump"/>
            <a:extLst>
              <a:ext uri="{FF2B5EF4-FFF2-40B4-BE49-F238E27FC236}">
                <a16:creationId xmlns="" xmlns:a16="http://schemas.microsoft.com/office/drawing/2014/main" id="{73C80CF9-F323-89B8-FB29-8D03739A7132}"/>
              </a:ext>
            </a:extLst>
          </p:cNvPr>
          <p:cNvSpPr/>
          <p:nvPr/>
        </p:nvSpPr>
        <p:spPr>
          <a:xfrm>
            <a:off x="9068555" y="4133418"/>
            <a:ext cx="1487786" cy="76473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22866CE4-E857-7F34-7285-B9151FE68397}"/>
              </a:ext>
            </a:extLst>
          </p:cNvPr>
          <p:cNvSpPr txBox="1"/>
          <p:nvPr/>
        </p:nvSpPr>
        <p:spPr>
          <a:xfrm>
            <a:off x="6570553" y="2133471"/>
            <a:ext cx="609750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buFont typeface="Wingdings" pitchFamily="2" charset="2"/>
              <a:buNone/>
            </a:pPr>
            <a:r>
              <a:rPr lang="ru-RU" altLang="ru-RU" sz="3600" dirty="0">
                <a:latin typeface="Arial Black" panose="020B0A04020102020204" pitchFamily="34" charset="0"/>
              </a:rPr>
              <a:t>Как называется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altLang="ru-RU" sz="3600" dirty="0">
                <a:latin typeface="Arial Black" panose="020B0A04020102020204" pitchFamily="34" charset="0"/>
              </a:rPr>
              <a:t>этот памятник?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30BE9490-4CB5-47C9-194C-5913CA9CCF7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927" y="1530036"/>
            <a:ext cx="7056000" cy="4698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950016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97CBE992-8303-02B3-F4DE-7806A68028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Стрелка: влево 2">
            <a:hlinkClick r:id="rId3" action="ppaction://hlinksldjump"/>
            <a:extLst>
              <a:ext uri="{FF2B5EF4-FFF2-40B4-BE49-F238E27FC236}">
                <a16:creationId xmlns="" xmlns:a16="http://schemas.microsoft.com/office/drawing/2014/main" id="{B1E846D7-CE40-1858-DA32-2C405104607D}"/>
              </a:ext>
            </a:extLst>
          </p:cNvPr>
          <p:cNvSpPr/>
          <p:nvPr/>
        </p:nvSpPr>
        <p:spPr>
          <a:xfrm>
            <a:off x="950614" y="5359651"/>
            <a:ext cx="1004935" cy="506995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73C21239-BFAC-39F2-863C-0ECCA41890A8}"/>
              </a:ext>
            </a:extLst>
          </p:cNvPr>
          <p:cNvSpPr/>
          <p:nvPr/>
        </p:nvSpPr>
        <p:spPr>
          <a:xfrm>
            <a:off x="2294010" y="2424127"/>
            <a:ext cx="71513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«Разорванное кольцо»</a:t>
            </a:r>
          </a:p>
        </p:txBody>
      </p:sp>
    </p:spTree>
    <p:extLst>
      <p:ext uri="{BB962C8B-B14F-4D97-AF65-F5344CB8AC3E}">
        <p14:creationId xmlns:p14="http://schemas.microsoft.com/office/powerpoint/2010/main" val="363793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B521BD16-6BF5-542C-E322-F41D55FD56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: скругленные углы 2">
            <a:extLst>
              <a:ext uri="{FF2B5EF4-FFF2-40B4-BE49-F238E27FC236}">
                <a16:creationId xmlns="" xmlns:a16="http://schemas.microsoft.com/office/drawing/2014/main" id="{9F226D9A-BFB9-BCA6-4940-C8D39992C600}"/>
              </a:ext>
            </a:extLst>
          </p:cNvPr>
          <p:cNvSpPr/>
          <p:nvPr/>
        </p:nvSpPr>
        <p:spPr>
          <a:xfrm>
            <a:off x="8682273" y="280658"/>
            <a:ext cx="1874068" cy="1204111"/>
          </a:xfrm>
          <a:prstGeom prst="round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solidFill>
                  <a:schemeClr val="tx1"/>
                </a:solidFill>
              </a:rPr>
              <a:t>50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694B2F1-E89D-4EE4-46DF-9F3B189370AE}"/>
              </a:ext>
            </a:extLst>
          </p:cNvPr>
          <p:cNvSpPr txBox="1"/>
          <p:nvPr/>
        </p:nvSpPr>
        <p:spPr>
          <a:xfrm>
            <a:off x="1871805" y="558648"/>
            <a:ext cx="609750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«Памятники»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517B0357-DCB3-621C-3C8C-B34839B8E4B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382" y="1425740"/>
            <a:ext cx="6969081" cy="52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79EFBD9A-A101-DE88-E493-6916A61A44A8}"/>
              </a:ext>
            </a:extLst>
          </p:cNvPr>
          <p:cNvSpPr txBox="1"/>
          <p:nvPr/>
        </p:nvSpPr>
        <p:spPr>
          <a:xfrm>
            <a:off x="7734281" y="2044222"/>
            <a:ext cx="3770052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buFont typeface="Wingdings" pitchFamily="2" charset="2"/>
              <a:buNone/>
            </a:pPr>
            <a:r>
              <a:rPr lang="ru-RU" altLang="ru-RU" sz="2800" b="1" dirty="0">
                <a:latin typeface="Arial Black" panose="020B0A04020102020204" pitchFamily="34" charset="0"/>
              </a:rPr>
              <a:t>Этот памятник установлен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altLang="ru-RU" sz="2800" b="1" dirty="0">
                <a:latin typeface="Arial Black" panose="020B0A04020102020204" pitchFamily="34" charset="0"/>
              </a:rPr>
              <a:t>в честь детей города Ленинграда.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altLang="ru-RU" sz="2800" b="1" dirty="0">
                <a:latin typeface="Arial Black" panose="020B0A04020102020204" pitchFamily="34" charset="0"/>
              </a:rPr>
              <a:t>Как он называется?</a:t>
            </a:r>
          </a:p>
        </p:txBody>
      </p:sp>
      <p:sp>
        <p:nvSpPr>
          <p:cNvPr id="10" name="Стрелка: изогнутая вниз 9">
            <a:hlinkClick r:id="rId4" action="ppaction://hlinksldjump"/>
            <a:extLst>
              <a:ext uri="{FF2B5EF4-FFF2-40B4-BE49-F238E27FC236}">
                <a16:creationId xmlns="" xmlns:a16="http://schemas.microsoft.com/office/drawing/2014/main" id="{3BE75EDB-6DAA-C1D2-8532-8914AF4E67D4}"/>
              </a:ext>
            </a:extLst>
          </p:cNvPr>
          <p:cNvSpPr/>
          <p:nvPr/>
        </p:nvSpPr>
        <p:spPr>
          <a:xfrm>
            <a:off x="8961838" y="5240643"/>
            <a:ext cx="1487786" cy="76473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98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95F24F06-5373-D1E2-D291-8F79FE8B0F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Стрелка: влево 3">
            <a:hlinkClick r:id="rId3" action="ppaction://hlinksldjump"/>
            <a:extLst>
              <a:ext uri="{FF2B5EF4-FFF2-40B4-BE49-F238E27FC236}">
                <a16:creationId xmlns="" xmlns:a16="http://schemas.microsoft.com/office/drawing/2014/main" id="{889AF5A7-E9FB-8D4B-2F98-94E36F1E0A68}"/>
              </a:ext>
            </a:extLst>
          </p:cNvPr>
          <p:cNvSpPr/>
          <p:nvPr/>
        </p:nvSpPr>
        <p:spPr>
          <a:xfrm>
            <a:off x="950614" y="5359651"/>
            <a:ext cx="1004935" cy="506995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F6608101-151F-F012-F5D2-60BE7AADCA3B}"/>
              </a:ext>
            </a:extLst>
          </p:cNvPr>
          <p:cNvSpPr/>
          <p:nvPr/>
        </p:nvSpPr>
        <p:spPr>
          <a:xfrm>
            <a:off x="3197047" y="2261164"/>
            <a:ext cx="51641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«Цветок жизни»</a:t>
            </a:r>
            <a:endParaRPr lang="ru-RU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8982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415D91A3-F6E8-7DFF-5948-41298FB331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F33A905-0FCF-F53E-EDAA-4B2FEC4DA9C1}"/>
              </a:ext>
            </a:extLst>
          </p:cNvPr>
          <p:cNvSpPr txBox="1"/>
          <p:nvPr/>
        </p:nvSpPr>
        <p:spPr>
          <a:xfrm>
            <a:off x="2584765" y="1309062"/>
            <a:ext cx="6097508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buFont typeface="Wingdings" pitchFamily="2" charset="2"/>
              <a:buNone/>
            </a:pPr>
            <a:r>
              <a:rPr lang="ru-RU" altLang="ru-RU" sz="3600" dirty="0">
                <a:latin typeface="Arial Black" panose="020B0A04020102020204" pitchFamily="34" charset="0"/>
              </a:rPr>
              <a:t>Какой минимальный паек хлеба получали дети, иждивенцы и служащие в конце 1941 года</a:t>
            </a:r>
            <a:r>
              <a:rPr lang="ru-RU" altLang="ru-RU" sz="3600" dirty="0" smtClean="0">
                <a:latin typeface="Arial Black" panose="020B0A04020102020204" pitchFamily="34" charset="0"/>
              </a:rPr>
              <a:t>?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altLang="ru-RU" sz="3600" dirty="0" smtClean="0">
                <a:latin typeface="Arial Black" panose="020B0A04020102020204" pitchFamily="34" charset="0"/>
              </a:rPr>
              <a:t>1 – 125 </a:t>
            </a:r>
            <a:r>
              <a:rPr lang="ru-RU" altLang="ru-RU" sz="3600" dirty="0" err="1" smtClean="0">
                <a:latin typeface="Arial Black" panose="020B0A04020102020204" pitchFamily="34" charset="0"/>
              </a:rPr>
              <a:t>гр</a:t>
            </a:r>
            <a:endParaRPr lang="ru-RU" altLang="ru-RU" sz="3600" dirty="0" smtClean="0">
              <a:latin typeface="Arial Black" panose="020B0A04020102020204" pitchFamily="34" charset="0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ru-RU" altLang="ru-RU" sz="3600" dirty="0" smtClean="0">
                <a:latin typeface="Arial Black" panose="020B0A04020102020204" pitchFamily="34" charset="0"/>
              </a:rPr>
              <a:t>2 – 300 – гр.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altLang="ru-RU" sz="3600" dirty="0" smtClean="0">
                <a:latin typeface="Arial Black" panose="020B0A04020102020204" pitchFamily="34" charset="0"/>
              </a:rPr>
              <a:t>3 – 100 гр. </a:t>
            </a:r>
            <a:endParaRPr lang="ru-RU" altLang="ru-RU" sz="3600" dirty="0">
              <a:latin typeface="Arial Black" panose="020B0A04020102020204" pitchFamily="34" charset="0"/>
            </a:endParaRP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="" xmlns:a16="http://schemas.microsoft.com/office/drawing/2014/main" id="{F0ACD2DE-CDE6-59AB-078A-1DC780B2382F}"/>
              </a:ext>
            </a:extLst>
          </p:cNvPr>
          <p:cNvSpPr/>
          <p:nvPr/>
        </p:nvSpPr>
        <p:spPr>
          <a:xfrm>
            <a:off x="8682273" y="280658"/>
            <a:ext cx="1874068" cy="1204111"/>
          </a:xfrm>
          <a:prstGeom prst="round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5134AB08-1789-211D-AF1F-7D185966926C}"/>
              </a:ext>
            </a:extLst>
          </p:cNvPr>
          <p:cNvSpPr txBox="1"/>
          <p:nvPr/>
        </p:nvSpPr>
        <p:spPr>
          <a:xfrm>
            <a:off x="1998553" y="497992"/>
            <a:ext cx="609750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Блокада в цифрах</a:t>
            </a:r>
          </a:p>
        </p:txBody>
      </p:sp>
      <p:sp>
        <p:nvSpPr>
          <p:cNvPr id="8" name="Стрелка: изогнутая вниз 7">
            <a:hlinkClick r:id="rId3" action="ppaction://hlinksldjump"/>
            <a:extLst>
              <a:ext uri="{FF2B5EF4-FFF2-40B4-BE49-F238E27FC236}">
                <a16:creationId xmlns="" xmlns:a16="http://schemas.microsoft.com/office/drawing/2014/main" id="{C5C114CC-99C6-5EB9-473A-A4A752B60DF6}"/>
              </a:ext>
            </a:extLst>
          </p:cNvPr>
          <p:cNvSpPr/>
          <p:nvPr/>
        </p:nvSpPr>
        <p:spPr>
          <a:xfrm>
            <a:off x="10076858" y="3046630"/>
            <a:ext cx="1487786" cy="76473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41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9C526733-309C-5541-7609-8D03D25398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Стрелка: влево 2">
            <a:hlinkClick r:id="rId3" action="ppaction://hlinksldjump"/>
            <a:extLst>
              <a:ext uri="{FF2B5EF4-FFF2-40B4-BE49-F238E27FC236}">
                <a16:creationId xmlns="" xmlns:a16="http://schemas.microsoft.com/office/drawing/2014/main" id="{5183C27F-7ED7-F1E7-8C7D-59AF0CF515EF}"/>
              </a:ext>
            </a:extLst>
          </p:cNvPr>
          <p:cNvSpPr/>
          <p:nvPr/>
        </p:nvSpPr>
        <p:spPr>
          <a:xfrm>
            <a:off x="950614" y="5359651"/>
            <a:ext cx="1004935" cy="506995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C9EFE215-B2A7-8B67-13AF-69A48CA76EAA}"/>
              </a:ext>
            </a:extLst>
          </p:cNvPr>
          <p:cNvSpPr/>
          <p:nvPr/>
        </p:nvSpPr>
        <p:spPr>
          <a:xfrm>
            <a:off x="4556283" y="2505670"/>
            <a:ext cx="28440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125 гр.</a:t>
            </a:r>
          </a:p>
        </p:txBody>
      </p:sp>
    </p:spTree>
    <p:extLst>
      <p:ext uri="{BB962C8B-B14F-4D97-AF65-F5344CB8AC3E}">
        <p14:creationId xmlns:p14="http://schemas.microsoft.com/office/powerpoint/2010/main" val="287201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FA3F53A3-D217-4878-617F-AF386B873B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: скругленные углы 2">
            <a:extLst>
              <a:ext uri="{FF2B5EF4-FFF2-40B4-BE49-F238E27FC236}">
                <a16:creationId xmlns="" xmlns:a16="http://schemas.microsoft.com/office/drawing/2014/main" id="{AA2F7BD8-F522-2D7C-0107-03FB8665EC1E}"/>
              </a:ext>
            </a:extLst>
          </p:cNvPr>
          <p:cNvSpPr/>
          <p:nvPr/>
        </p:nvSpPr>
        <p:spPr>
          <a:xfrm>
            <a:off x="8682273" y="280658"/>
            <a:ext cx="1874068" cy="1204111"/>
          </a:xfrm>
          <a:prstGeom prst="round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solidFill>
                  <a:schemeClr val="tx1"/>
                </a:solidFill>
              </a:rPr>
              <a:t>20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868F64C-EEA7-36FE-C1C6-468762ADF16A}"/>
              </a:ext>
            </a:extLst>
          </p:cNvPr>
          <p:cNvSpPr txBox="1"/>
          <p:nvPr/>
        </p:nvSpPr>
        <p:spPr>
          <a:xfrm>
            <a:off x="2584765" y="1713864"/>
            <a:ext cx="609750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600" dirty="0" smtClean="0">
                <a:latin typeface="Arial Black" panose="020B0A04020102020204" pitchFamily="34" charset="0"/>
              </a:rPr>
              <a:t>Сколько дней длилась блокада?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600" dirty="0" smtClean="0">
                <a:latin typeface="Arial Black" panose="020B0A04020102020204" pitchFamily="34" charset="0"/>
              </a:rPr>
              <a:t>1 – 340 дней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600" dirty="0" smtClean="0">
                <a:latin typeface="Arial Black" panose="020B0A04020102020204" pitchFamily="34" charset="0"/>
              </a:rPr>
              <a:t>2 – 900 дней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600" dirty="0" smtClean="0">
                <a:latin typeface="Arial Black" panose="020B0A04020102020204" pitchFamily="34" charset="0"/>
              </a:rPr>
              <a:t>3 – 1425 дней</a:t>
            </a:r>
            <a:r>
              <a:rPr lang="ru-RU" altLang="ru-RU" sz="3600" dirty="0" smtClean="0">
                <a:latin typeface="Arial Black" panose="020B0A04020102020204" pitchFamily="34" charset="0"/>
              </a:rPr>
              <a:t> </a:t>
            </a:r>
            <a:endParaRPr lang="ru-RU" altLang="ru-RU" sz="3600" dirty="0">
              <a:latin typeface="Arial Black" panose="020B0A040201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784ED62-EE73-FF41-0D91-9D7D76256E18}"/>
              </a:ext>
            </a:extLst>
          </p:cNvPr>
          <p:cNvSpPr txBox="1"/>
          <p:nvPr/>
        </p:nvSpPr>
        <p:spPr>
          <a:xfrm>
            <a:off x="1826538" y="445155"/>
            <a:ext cx="609750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Блокада в цифрах</a:t>
            </a:r>
          </a:p>
        </p:txBody>
      </p:sp>
      <p:sp>
        <p:nvSpPr>
          <p:cNvPr id="8" name="Стрелка: изогнутая вниз 7">
            <a:hlinkClick r:id="rId3" action="ppaction://hlinksldjump"/>
            <a:extLst>
              <a:ext uri="{FF2B5EF4-FFF2-40B4-BE49-F238E27FC236}">
                <a16:creationId xmlns="" xmlns:a16="http://schemas.microsoft.com/office/drawing/2014/main" id="{45FD2330-25EF-5FB4-2944-7F3326B54D46}"/>
              </a:ext>
            </a:extLst>
          </p:cNvPr>
          <p:cNvSpPr/>
          <p:nvPr/>
        </p:nvSpPr>
        <p:spPr>
          <a:xfrm>
            <a:off x="4875292" y="4952353"/>
            <a:ext cx="1487786" cy="76473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92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AE6F32BE-5D4A-06B8-60F9-2EDBFD15D1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Стрелка: влево 2">
            <a:hlinkClick r:id="rId3" action="ppaction://hlinksldjump"/>
            <a:extLst>
              <a:ext uri="{FF2B5EF4-FFF2-40B4-BE49-F238E27FC236}">
                <a16:creationId xmlns="" xmlns:a16="http://schemas.microsoft.com/office/drawing/2014/main" id="{10BBACFF-9B69-9230-9B34-0B285550E1DB}"/>
              </a:ext>
            </a:extLst>
          </p:cNvPr>
          <p:cNvSpPr/>
          <p:nvPr/>
        </p:nvSpPr>
        <p:spPr>
          <a:xfrm>
            <a:off x="950614" y="5359651"/>
            <a:ext cx="1004935" cy="506995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9CF67B63-E6B2-6B4D-461A-7FD97198EDD6}"/>
              </a:ext>
            </a:extLst>
          </p:cNvPr>
          <p:cNvSpPr/>
          <p:nvPr/>
        </p:nvSpPr>
        <p:spPr>
          <a:xfrm>
            <a:off x="5311169" y="2351699"/>
            <a:ext cx="15696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900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63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BEC1A9B0-FADA-679B-BC6F-5B421A38ED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: скругленные углы 2">
            <a:extLst>
              <a:ext uri="{FF2B5EF4-FFF2-40B4-BE49-F238E27FC236}">
                <a16:creationId xmlns="" xmlns:a16="http://schemas.microsoft.com/office/drawing/2014/main" id="{1085DB30-4779-3A37-A225-AA100583DB5E}"/>
              </a:ext>
            </a:extLst>
          </p:cNvPr>
          <p:cNvSpPr/>
          <p:nvPr/>
        </p:nvSpPr>
        <p:spPr>
          <a:xfrm>
            <a:off x="8682273" y="280658"/>
            <a:ext cx="1874068" cy="1204111"/>
          </a:xfrm>
          <a:prstGeom prst="round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solidFill>
                  <a:schemeClr val="tx1"/>
                </a:solidFill>
              </a:rPr>
              <a:t>30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821EB8CA-EAD5-070B-0FE8-6E2C03269122}"/>
              </a:ext>
            </a:extLst>
          </p:cNvPr>
          <p:cNvSpPr/>
          <p:nvPr/>
        </p:nvSpPr>
        <p:spPr>
          <a:xfrm>
            <a:off x="580004" y="2052935"/>
            <a:ext cx="10180992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Назовите </a:t>
            </a:r>
          </a:p>
          <a:p>
            <a:pPr algn="ctr"/>
            <a:r>
              <a:rPr lang="ru-RU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число, месяц, год</a:t>
            </a:r>
          </a:p>
          <a:p>
            <a:pPr algn="ctr"/>
            <a:r>
              <a:rPr lang="ru-RU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начало и конец блокады</a:t>
            </a:r>
          </a:p>
        </p:txBody>
      </p:sp>
      <p:sp>
        <p:nvSpPr>
          <p:cNvPr id="5" name="Стрелка: изогнутая вниз 4">
            <a:hlinkClick r:id="rId3" action="ppaction://hlinksldjump"/>
            <a:extLst>
              <a:ext uri="{FF2B5EF4-FFF2-40B4-BE49-F238E27FC236}">
                <a16:creationId xmlns="" xmlns:a16="http://schemas.microsoft.com/office/drawing/2014/main" id="{96D3B2F6-7ECC-7E6A-B60C-94CDF4EA5960}"/>
              </a:ext>
            </a:extLst>
          </p:cNvPr>
          <p:cNvSpPr/>
          <p:nvPr/>
        </p:nvSpPr>
        <p:spPr>
          <a:xfrm>
            <a:off x="4608214" y="5160583"/>
            <a:ext cx="1487786" cy="76473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551AC31-8888-F421-18C7-1F1F1C919982}"/>
              </a:ext>
            </a:extLst>
          </p:cNvPr>
          <p:cNvSpPr txBox="1"/>
          <p:nvPr/>
        </p:nvSpPr>
        <p:spPr>
          <a:xfrm>
            <a:off x="1767689" y="547957"/>
            <a:ext cx="609750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Блокада в цифрах</a:t>
            </a:r>
          </a:p>
        </p:txBody>
      </p:sp>
    </p:spTree>
    <p:extLst>
      <p:ext uri="{BB962C8B-B14F-4D97-AF65-F5344CB8AC3E}">
        <p14:creationId xmlns:p14="http://schemas.microsoft.com/office/powerpoint/2010/main" val="225299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5DCE3768-3A3C-8060-B352-EB7ED137E6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436602" y="1648872"/>
            <a:ext cx="4786185" cy="1351006"/>
          </a:xfrm>
          <a:prstGeom prst="roundRect">
            <a:avLst/>
          </a:prstGeom>
          <a:solidFill>
            <a:srgbClr val="660033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err="1">
                <a:latin typeface="Bookman Old Style" panose="02050604050505020204" pitchFamily="18" charset="0"/>
              </a:rPr>
              <a:t>Фотовопросы</a:t>
            </a:r>
            <a:endParaRPr lang="ru-RU" sz="3200" dirty="0">
              <a:latin typeface="Bookman Old Style" panose="02050604050505020204" pitchFamily="18" charset="0"/>
            </a:endParaRPr>
          </a:p>
          <a:p>
            <a:pPr algn="ctr"/>
            <a:endParaRPr lang="ru-RU" sz="2800" dirty="0">
              <a:solidFill>
                <a:srgbClr val="002060"/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36603" y="3986210"/>
            <a:ext cx="4786185" cy="1351006"/>
          </a:xfrm>
          <a:prstGeom prst="roundRect">
            <a:avLst/>
          </a:prstGeom>
          <a:solidFill>
            <a:srgbClr val="000099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Bookman Old Style" panose="02050604050505020204" pitchFamily="18" charset="0"/>
              </a:rPr>
              <a:t>Что?</a:t>
            </a:r>
            <a:endParaRPr lang="ru-RU" sz="2800" dirty="0">
              <a:solidFill>
                <a:srgbClr val="002060"/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379308" y="1648872"/>
            <a:ext cx="1713471" cy="1351006"/>
          </a:xfrm>
          <a:prstGeom prst="roundRect">
            <a:avLst/>
          </a:prstGeom>
          <a:solidFill>
            <a:srgbClr val="FF505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solidFill>
                  <a:schemeClr val="bg1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Bookman Old Style" panose="02050604050505020204" pitchFamily="18" charset="0"/>
                <a:hlinkClick r:id="" action="ppaction://noaction"/>
              </a:rPr>
              <a:t>2</a:t>
            </a:r>
            <a:r>
              <a:rPr lang="ru-RU" sz="6000" dirty="0">
                <a:solidFill>
                  <a:schemeClr val="bg1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Bookman Old Style" panose="02050604050505020204" pitchFamily="18" charset="0"/>
                <a:hlinkClick r:id="rId3" action="ppaction://hlinksldjump"/>
              </a:rPr>
              <a:t>5</a:t>
            </a:r>
            <a:endParaRPr lang="ru-RU" sz="6000" dirty="0">
              <a:solidFill>
                <a:schemeClr val="bg1"/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249292" y="1688267"/>
            <a:ext cx="1713471" cy="1351006"/>
          </a:xfrm>
          <a:prstGeom prst="roundRect">
            <a:avLst/>
          </a:prstGeom>
          <a:solidFill>
            <a:srgbClr val="FF505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solidFill>
                  <a:schemeClr val="bg1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Bookman Old Style" panose="02050604050505020204" pitchFamily="18" charset="0"/>
                <a:hlinkClick r:id="" action="ppaction://noaction"/>
              </a:rPr>
              <a:t>5</a:t>
            </a:r>
            <a:r>
              <a:rPr lang="ru-RU" sz="6000" dirty="0">
                <a:solidFill>
                  <a:schemeClr val="bg1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Bookman Old Style" panose="02050604050505020204" pitchFamily="18" charset="0"/>
                <a:hlinkClick r:id="rId4" action="ppaction://hlinksldjump"/>
              </a:rPr>
              <a:t>0</a:t>
            </a:r>
            <a:endParaRPr lang="ru-RU" sz="6000" dirty="0">
              <a:solidFill>
                <a:schemeClr val="bg1"/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145537" y="1688267"/>
            <a:ext cx="1713471" cy="1351006"/>
          </a:xfrm>
          <a:prstGeom prst="roundRect">
            <a:avLst/>
          </a:prstGeom>
          <a:solidFill>
            <a:srgbClr val="FF505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solidFill>
                  <a:schemeClr val="bg1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Bookman Old Style" panose="02050604050505020204" pitchFamily="18" charset="0"/>
                <a:hlinkClick r:id="rId5" action="ppaction://hlinksldjump"/>
              </a:rPr>
              <a:t>75</a:t>
            </a:r>
            <a:endParaRPr lang="ru-RU" sz="6000" dirty="0">
              <a:solidFill>
                <a:schemeClr val="bg1"/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535825" y="3986210"/>
            <a:ext cx="1713471" cy="135100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solidFill>
                  <a:schemeClr val="bg1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Bookman Old Style" panose="02050604050505020204" pitchFamily="18" charset="0"/>
                <a:hlinkClick r:id="rId6" action="ppaction://hlinksldjump"/>
              </a:rPr>
              <a:t>25</a:t>
            </a:r>
            <a:endParaRPr lang="ru-RU" sz="6000" dirty="0">
              <a:solidFill>
                <a:schemeClr val="bg1"/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9363728" y="3986210"/>
            <a:ext cx="1713471" cy="135100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solidFill>
                  <a:schemeClr val="bg1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Bookman Old Style" panose="02050604050505020204" pitchFamily="18" charset="0"/>
                <a:hlinkClick r:id="rId7" action="ppaction://hlinksldjump"/>
              </a:rPr>
              <a:t>75</a:t>
            </a:r>
            <a:endParaRPr lang="ru-RU" sz="6000" dirty="0">
              <a:solidFill>
                <a:schemeClr val="bg1"/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405813" y="3986210"/>
            <a:ext cx="1713471" cy="135100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solidFill>
                  <a:schemeClr val="bg1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Bookman Old Style" panose="02050604050505020204" pitchFamily="18" charset="0"/>
                <a:hlinkClick r:id="rId8" action="ppaction://hlinksldjump"/>
              </a:rPr>
              <a:t>50</a:t>
            </a:r>
            <a:endParaRPr lang="ru-RU" sz="6000" dirty="0">
              <a:solidFill>
                <a:schemeClr val="bg1"/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6CF0ECDF-C5F1-01A4-BF28-9B0D77E01920}"/>
              </a:ext>
            </a:extLst>
          </p:cNvPr>
          <p:cNvSpPr txBox="1"/>
          <p:nvPr/>
        </p:nvSpPr>
        <p:spPr>
          <a:xfrm>
            <a:off x="1866217" y="0"/>
            <a:ext cx="609750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II </a:t>
            </a:r>
            <a:r>
              <a:rPr lang="ru-RU" sz="5400" b="1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тур</a:t>
            </a:r>
          </a:p>
        </p:txBody>
      </p:sp>
    </p:spTree>
    <p:extLst>
      <p:ext uri="{BB962C8B-B14F-4D97-AF65-F5344CB8AC3E}">
        <p14:creationId xmlns:p14="http://schemas.microsoft.com/office/powerpoint/2010/main" val="344737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E504BF2F-A4F7-7851-8966-2EDD04CACE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Стрелка: влево 2">
            <a:hlinkClick r:id="rId3" action="ppaction://hlinksldjump"/>
            <a:extLst>
              <a:ext uri="{FF2B5EF4-FFF2-40B4-BE49-F238E27FC236}">
                <a16:creationId xmlns="" xmlns:a16="http://schemas.microsoft.com/office/drawing/2014/main" id="{1552CE59-143A-38C7-AF8F-8D5B546381BB}"/>
              </a:ext>
            </a:extLst>
          </p:cNvPr>
          <p:cNvSpPr/>
          <p:nvPr/>
        </p:nvSpPr>
        <p:spPr>
          <a:xfrm>
            <a:off x="950614" y="5359651"/>
            <a:ext cx="1004935" cy="506995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BEB094A-14E0-85F1-36DD-AD38D3B62AC1}"/>
              </a:ext>
            </a:extLst>
          </p:cNvPr>
          <p:cNvSpPr txBox="1"/>
          <p:nvPr/>
        </p:nvSpPr>
        <p:spPr>
          <a:xfrm>
            <a:off x="2876739" y="2228671"/>
            <a:ext cx="609750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8 сентября 1941 по </a:t>
            </a:r>
          </a:p>
          <a:p>
            <a:pPr algn="ctr"/>
            <a:endParaRPr lang="ru-RU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27 января 1944г.</a:t>
            </a:r>
          </a:p>
        </p:txBody>
      </p:sp>
    </p:spTree>
    <p:extLst>
      <p:ext uri="{BB962C8B-B14F-4D97-AF65-F5344CB8AC3E}">
        <p14:creationId xmlns:p14="http://schemas.microsoft.com/office/powerpoint/2010/main" val="34869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74AC7EB1-7091-887F-0CDB-4909F444CE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: скругленные углы 2">
            <a:hlinkClick r:id="rId3" action="ppaction://hlinksldjump"/>
            <a:extLst>
              <a:ext uri="{FF2B5EF4-FFF2-40B4-BE49-F238E27FC236}">
                <a16:creationId xmlns="" xmlns:a16="http://schemas.microsoft.com/office/drawing/2014/main" id="{540B0BB3-DF38-C417-99B1-CD900045043C}"/>
              </a:ext>
            </a:extLst>
          </p:cNvPr>
          <p:cNvSpPr/>
          <p:nvPr/>
        </p:nvSpPr>
        <p:spPr>
          <a:xfrm>
            <a:off x="6928508" y="3593358"/>
            <a:ext cx="1874068" cy="1204111"/>
          </a:xfrm>
          <a:prstGeom prst="round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solidFill>
                  <a:schemeClr val="tx1"/>
                </a:solidFill>
              </a:rPr>
              <a:t>80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CB8AFD0C-FFB8-1485-BE54-D9A5E7CED834}"/>
              </a:ext>
            </a:extLst>
          </p:cNvPr>
          <p:cNvSpPr/>
          <p:nvPr/>
        </p:nvSpPr>
        <p:spPr>
          <a:xfrm>
            <a:off x="1305209" y="2516863"/>
            <a:ext cx="8962930" cy="4205833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ru-RU" sz="9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кот в мешке</a:t>
            </a:r>
          </a:p>
          <a:p>
            <a:pPr algn="ctr"/>
            <a:endParaRPr lang="ru-RU" sz="9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F5F3B937-8AA5-8E16-437B-8D45FFAF0D72}"/>
              </a:ext>
            </a:extLst>
          </p:cNvPr>
          <p:cNvSpPr/>
          <p:nvPr/>
        </p:nvSpPr>
        <p:spPr>
          <a:xfrm>
            <a:off x="618652" y="2136338"/>
            <a:ext cx="9182821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Транспорт</a:t>
            </a:r>
          </a:p>
          <a:p>
            <a:pPr algn="ctr"/>
            <a:r>
              <a:rPr lang="ru-RU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</a:p>
          <a:p>
            <a:pPr algn="ctr"/>
            <a:r>
              <a:rPr lang="ru-RU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 </a:t>
            </a:r>
          </a:p>
        </p:txBody>
      </p:sp>
      <p:sp>
        <p:nvSpPr>
          <p:cNvPr id="7" name="Прямоугольник: скругленные углы 6">
            <a:hlinkClick r:id="rId3" action="ppaction://hlinksldjump"/>
            <a:extLst>
              <a:ext uri="{FF2B5EF4-FFF2-40B4-BE49-F238E27FC236}">
                <a16:creationId xmlns="" xmlns:a16="http://schemas.microsoft.com/office/drawing/2014/main" id="{4C3A29D1-AE0F-178E-6354-8BBDBBC4C725}"/>
              </a:ext>
            </a:extLst>
          </p:cNvPr>
          <p:cNvSpPr/>
          <p:nvPr/>
        </p:nvSpPr>
        <p:spPr>
          <a:xfrm>
            <a:off x="3224682" y="3593358"/>
            <a:ext cx="1874068" cy="1204111"/>
          </a:xfrm>
          <a:prstGeom prst="round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solidFill>
                  <a:schemeClr val="tx1"/>
                </a:solidFill>
              </a:rPr>
              <a:t>40</a:t>
            </a:r>
          </a:p>
        </p:txBody>
      </p:sp>
    </p:spTree>
    <p:extLst>
      <p:ext uri="{BB962C8B-B14F-4D97-AF65-F5344CB8AC3E}">
        <p14:creationId xmlns:p14="http://schemas.microsoft.com/office/powerpoint/2010/main" val="413023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7F27D42B-B788-4E35-2DAA-0DB317AC92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http://www.lagodekhi.net/storage/images/2011_07/636b62227aeb3a0f15b918c25d6fb4c9.jpg">
            <a:extLst>
              <a:ext uri="{FF2B5EF4-FFF2-40B4-BE49-F238E27FC236}">
                <a16:creationId xmlns="" xmlns:a16="http://schemas.microsoft.com/office/drawing/2014/main" id="{ACC4B8F0-AF89-A414-BCF8-E99512F415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04012" y="1947837"/>
            <a:ext cx="5760640" cy="29623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32501FC-1EB4-8273-A420-FE1033C7AD62}"/>
              </a:ext>
            </a:extLst>
          </p:cNvPr>
          <p:cNvSpPr txBox="1"/>
          <p:nvPr/>
        </p:nvSpPr>
        <p:spPr>
          <a:xfrm>
            <a:off x="1307639" y="854037"/>
            <a:ext cx="957672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buFont typeface="Wingdings" pitchFamily="2" charset="2"/>
              <a:buNone/>
            </a:pPr>
            <a:r>
              <a:rPr lang="ru-RU" altLang="ru-RU" sz="3200" dirty="0">
                <a:latin typeface="Arial Black" panose="020B0A04020102020204" pitchFamily="34" charset="0"/>
              </a:rPr>
              <a:t>Как называется этот грузовик?</a:t>
            </a:r>
          </a:p>
        </p:txBody>
      </p:sp>
      <p:sp>
        <p:nvSpPr>
          <p:cNvPr id="8" name="Стрелка: изогнутая вниз 7">
            <a:hlinkClick r:id="rId4" action="ppaction://hlinksldjump"/>
            <a:extLst>
              <a:ext uri="{FF2B5EF4-FFF2-40B4-BE49-F238E27FC236}">
                <a16:creationId xmlns="" xmlns:a16="http://schemas.microsoft.com/office/drawing/2014/main" id="{4BA44A42-75F3-E9ED-96D2-AAC9FC969182}"/>
              </a:ext>
            </a:extLst>
          </p:cNvPr>
          <p:cNvSpPr/>
          <p:nvPr/>
        </p:nvSpPr>
        <p:spPr>
          <a:xfrm>
            <a:off x="5140439" y="5239224"/>
            <a:ext cx="1487786" cy="76473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55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0D437395-7279-06E4-050D-CFA62BAE65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Стрелка: влево 2">
            <a:hlinkClick r:id="rId3" action="ppaction://hlinksldjump"/>
            <a:extLst>
              <a:ext uri="{FF2B5EF4-FFF2-40B4-BE49-F238E27FC236}">
                <a16:creationId xmlns="" xmlns:a16="http://schemas.microsoft.com/office/drawing/2014/main" id="{4C4AD92A-332D-5866-78E7-03BE62311257}"/>
              </a:ext>
            </a:extLst>
          </p:cNvPr>
          <p:cNvSpPr/>
          <p:nvPr/>
        </p:nvSpPr>
        <p:spPr>
          <a:xfrm>
            <a:off x="950614" y="5359651"/>
            <a:ext cx="1004935" cy="506995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182BBBF9-ABBD-EA18-41C1-5A970A98726A}"/>
              </a:ext>
            </a:extLst>
          </p:cNvPr>
          <p:cNvSpPr/>
          <p:nvPr/>
        </p:nvSpPr>
        <p:spPr>
          <a:xfrm>
            <a:off x="3934991" y="2297378"/>
            <a:ext cx="43220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Полуторка</a:t>
            </a:r>
          </a:p>
        </p:txBody>
      </p:sp>
    </p:spTree>
    <p:extLst>
      <p:ext uri="{BB962C8B-B14F-4D97-AF65-F5344CB8AC3E}">
        <p14:creationId xmlns:p14="http://schemas.microsoft.com/office/powerpoint/2010/main" val="2417875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C035C726-A3FA-F076-80C0-1716B63B49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: скругленные углы 2">
            <a:extLst>
              <a:ext uri="{FF2B5EF4-FFF2-40B4-BE49-F238E27FC236}">
                <a16:creationId xmlns="" xmlns:a16="http://schemas.microsoft.com/office/drawing/2014/main" id="{7ECAF415-0CE5-F438-0212-8D778D3ACE39}"/>
              </a:ext>
            </a:extLst>
          </p:cNvPr>
          <p:cNvSpPr/>
          <p:nvPr/>
        </p:nvSpPr>
        <p:spPr>
          <a:xfrm>
            <a:off x="9908250" y="186504"/>
            <a:ext cx="1874068" cy="1204111"/>
          </a:xfrm>
          <a:prstGeom prst="round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solidFill>
                  <a:schemeClr val="tx1"/>
                </a:solidFill>
              </a:rPr>
              <a:t>50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6212FD6-3E7E-6178-0C80-3351BB96296A}"/>
              </a:ext>
            </a:extLst>
          </p:cNvPr>
          <p:cNvSpPr txBox="1"/>
          <p:nvPr/>
        </p:nvSpPr>
        <p:spPr>
          <a:xfrm>
            <a:off x="5275127" y="1134442"/>
            <a:ext cx="6097508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3600" b="1" dirty="0">
                <a:latin typeface="Arial Black" panose="020B0A04020102020204" pitchFamily="34" charset="0"/>
              </a:rPr>
              <a:t>Сколько громкоговорителей было установлено в городе во время блокады</a:t>
            </a:r>
            <a:r>
              <a:rPr lang="ru-RU" sz="3600" b="1" dirty="0" smtClean="0">
                <a:latin typeface="Arial Black" panose="020B0A04020102020204" pitchFamily="34" charset="0"/>
              </a:rPr>
              <a:t>?</a:t>
            </a:r>
          </a:p>
          <a:p>
            <a:pPr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3600" b="1" dirty="0" smtClean="0">
                <a:latin typeface="Arial Black" panose="020B0A04020102020204" pitchFamily="34" charset="0"/>
              </a:rPr>
              <a:t>1 – 1500</a:t>
            </a:r>
          </a:p>
          <a:p>
            <a:pPr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3600" b="1" dirty="0" smtClean="0">
                <a:latin typeface="Arial Black" panose="020B0A04020102020204" pitchFamily="34" charset="0"/>
              </a:rPr>
              <a:t>2 – 1245</a:t>
            </a:r>
          </a:p>
          <a:p>
            <a:pPr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3600" b="1" dirty="0" smtClean="0">
                <a:latin typeface="Arial Black" panose="020B0A04020102020204" pitchFamily="34" charset="0"/>
              </a:rPr>
              <a:t>3 - 900</a:t>
            </a:r>
            <a:endParaRPr lang="ru-RU" sz="3600" b="1" dirty="0">
              <a:latin typeface="Arial Black" panose="020B0A04020102020204" pitchFamily="34" charset="0"/>
            </a:endParaRPr>
          </a:p>
        </p:txBody>
      </p:sp>
      <p:pic>
        <p:nvPicPr>
          <p:cNvPr id="6" name="Picture 2" descr="http://cs346.vkontakte.ru/u4611676/12141019/x_814aa83c.jpg">
            <a:extLst>
              <a:ext uri="{FF2B5EF4-FFF2-40B4-BE49-F238E27FC236}">
                <a16:creationId xmlns="" xmlns:a16="http://schemas.microsoft.com/office/drawing/2014/main" id="{056F83F8-036D-8C3B-1ED0-1689E6DA7C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564"/>
          <a:stretch/>
        </p:blipFill>
        <p:spPr bwMode="auto">
          <a:xfrm>
            <a:off x="1620662" y="1577121"/>
            <a:ext cx="3654465" cy="46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трелка: изогнутая вниз 6">
            <a:hlinkClick r:id="rId4" action="ppaction://hlinksldjump"/>
            <a:extLst>
              <a:ext uri="{FF2B5EF4-FFF2-40B4-BE49-F238E27FC236}">
                <a16:creationId xmlns="" xmlns:a16="http://schemas.microsoft.com/office/drawing/2014/main" id="{9EDDAC45-F471-365C-5D1C-391905394D7B}"/>
              </a:ext>
            </a:extLst>
          </p:cNvPr>
          <p:cNvSpPr/>
          <p:nvPr/>
        </p:nvSpPr>
        <p:spPr>
          <a:xfrm>
            <a:off x="9978852" y="4252316"/>
            <a:ext cx="1487786" cy="76473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07659EC-6A32-6B64-4155-600DCC4511FA}"/>
              </a:ext>
            </a:extLst>
          </p:cNvPr>
          <p:cNvSpPr txBox="1"/>
          <p:nvPr/>
        </p:nvSpPr>
        <p:spPr>
          <a:xfrm>
            <a:off x="1635659" y="403840"/>
            <a:ext cx="615182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Блокада в цифрах</a:t>
            </a:r>
          </a:p>
        </p:txBody>
      </p:sp>
    </p:spTree>
    <p:extLst>
      <p:ext uri="{BB962C8B-B14F-4D97-AF65-F5344CB8AC3E}">
        <p14:creationId xmlns:p14="http://schemas.microsoft.com/office/powerpoint/2010/main" val="175488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FCF54782-F889-09FE-81AC-F17EFDDB3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Стрелка: влево 2">
            <a:hlinkClick r:id="rId3" action="ppaction://hlinksldjump"/>
            <a:extLst>
              <a:ext uri="{FF2B5EF4-FFF2-40B4-BE49-F238E27FC236}">
                <a16:creationId xmlns="" xmlns:a16="http://schemas.microsoft.com/office/drawing/2014/main" id="{4D84B439-9EE7-A486-BD39-A6A27FAC01BF}"/>
              </a:ext>
            </a:extLst>
          </p:cNvPr>
          <p:cNvSpPr/>
          <p:nvPr/>
        </p:nvSpPr>
        <p:spPr>
          <a:xfrm>
            <a:off x="950614" y="5359651"/>
            <a:ext cx="1004935" cy="506995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52AB968E-B069-EC68-796F-7C055AED2418}"/>
              </a:ext>
            </a:extLst>
          </p:cNvPr>
          <p:cNvSpPr/>
          <p:nvPr/>
        </p:nvSpPr>
        <p:spPr>
          <a:xfrm>
            <a:off x="5080338" y="2967335"/>
            <a:ext cx="20313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1500</a:t>
            </a:r>
          </a:p>
        </p:txBody>
      </p:sp>
    </p:spTree>
    <p:extLst>
      <p:ext uri="{BB962C8B-B14F-4D97-AF65-F5344CB8AC3E}">
        <p14:creationId xmlns:p14="http://schemas.microsoft.com/office/powerpoint/2010/main" val="138146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81D3CD8A-6FA7-8313-C2BE-3F47A4C93F4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FC1F0C78-EE73-6B40-B558-D40FAA178AE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13163" y="1293484"/>
            <a:ext cx="7488000" cy="4591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B188762-73B2-5F5E-90C2-15CD464D6B72}"/>
              </a:ext>
            </a:extLst>
          </p:cNvPr>
          <p:cNvSpPr txBox="1"/>
          <p:nvPr/>
        </p:nvSpPr>
        <p:spPr>
          <a:xfrm>
            <a:off x="9101163" y="2295983"/>
            <a:ext cx="3225297" cy="2231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ru-RU" altLang="ru-RU" sz="3200" dirty="0">
                <a:latin typeface="Arial Black" panose="020B0A04020102020204" pitchFamily="34" charset="0"/>
              </a:rPr>
              <a:t>Что изображено на фото?</a:t>
            </a:r>
          </a:p>
        </p:txBody>
      </p:sp>
      <p:sp>
        <p:nvSpPr>
          <p:cNvPr id="7" name="Стрелка: изогнутая вниз 6">
            <a:hlinkClick r:id="rId4" action="ppaction://hlinksldjump"/>
            <a:extLst>
              <a:ext uri="{FF2B5EF4-FFF2-40B4-BE49-F238E27FC236}">
                <a16:creationId xmlns="" xmlns:a16="http://schemas.microsoft.com/office/drawing/2014/main" id="{B5FD81E2-1F10-0D28-8A67-12E36826A9B5}"/>
              </a:ext>
            </a:extLst>
          </p:cNvPr>
          <p:cNvSpPr/>
          <p:nvPr/>
        </p:nvSpPr>
        <p:spPr>
          <a:xfrm>
            <a:off x="10013007" y="5120617"/>
            <a:ext cx="1487786" cy="764739"/>
          </a:xfrm>
          <a:prstGeom prst="curved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1FB470A6-1EFB-89E6-ABC2-5FEEA600557D}"/>
              </a:ext>
            </a:extLst>
          </p:cNvPr>
          <p:cNvSpPr txBox="1"/>
          <p:nvPr/>
        </p:nvSpPr>
        <p:spPr>
          <a:xfrm>
            <a:off x="1884767" y="320840"/>
            <a:ext cx="626499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4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Фотовопросы</a:t>
            </a:r>
            <a:endParaRPr lang="ru-RU" sz="4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="" xmlns:a16="http://schemas.microsoft.com/office/drawing/2014/main" id="{A99546FC-BA75-1402-20F7-CE253A427957}"/>
              </a:ext>
            </a:extLst>
          </p:cNvPr>
          <p:cNvSpPr/>
          <p:nvPr/>
        </p:nvSpPr>
        <p:spPr>
          <a:xfrm>
            <a:off x="9370199" y="233565"/>
            <a:ext cx="1874068" cy="1204111"/>
          </a:xfrm>
          <a:prstGeom prst="round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solidFill>
                  <a:schemeClr val="tx1"/>
                </a:solidFill>
              </a:rPr>
              <a:t>25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832595FE-DD48-76AF-6F50-6B4251B79075}"/>
              </a:ext>
            </a:extLst>
          </p:cNvPr>
          <p:cNvSpPr/>
          <p:nvPr/>
        </p:nvSpPr>
        <p:spPr>
          <a:xfrm>
            <a:off x="5395865" y="2471596"/>
            <a:ext cx="2462543" cy="3259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092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FCF54782-F889-09FE-81AC-F17EFDDB3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Стрелка: влево 2">
            <a:hlinkClick r:id="rId3" action="ppaction://hlinksldjump"/>
            <a:extLst>
              <a:ext uri="{FF2B5EF4-FFF2-40B4-BE49-F238E27FC236}">
                <a16:creationId xmlns="" xmlns:a16="http://schemas.microsoft.com/office/drawing/2014/main" id="{4D84B439-9EE7-A486-BD39-A6A27FAC01BF}"/>
              </a:ext>
            </a:extLst>
          </p:cNvPr>
          <p:cNvSpPr/>
          <p:nvPr/>
        </p:nvSpPr>
        <p:spPr>
          <a:xfrm>
            <a:off x="950614" y="5359651"/>
            <a:ext cx="1004935" cy="506995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52AB968E-B069-EC68-796F-7C055AED2418}"/>
              </a:ext>
            </a:extLst>
          </p:cNvPr>
          <p:cNvSpPr/>
          <p:nvPr/>
        </p:nvSpPr>
        <p:spPr>
          <a:xfrm>
            <a:off x="2443402" y="2967335"/>
            <a:ext cx="73052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Хлебная карточка</a:t>
            </a:r>
          </a:p>
        </p:txBody>
      </p:sp>
    </p:spTree>
    <p:extLst>
      <p:ext uri="{BB962C8B-B14F-4D97-AF65-F5344CB8AC3E}">
        <p14:creationId xmlns:p14="http://schemas.microsoft.com/office/powerpoint/2010/main" val="279799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A6D7862A-C7F3-A2A0-6A30-C0C70262E75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: скругленные углы 2">
            <a:extLst>
              <a:ext uri="{FF2B5EF4-FFF2-40B4-BE49-F238E27FC236}">
                <a16:creationId xmlns="" xmlns:a16="http://schemas.microsoft.com/office/drawing/2014/main" id="{7C9904A0-558B-4434-D58B-D599418E7987}"/>
              </a:ext>
            </a:extLst>
          </p:cNvPr>
          <p:cNvSpPr/>
          <p:nvPr/>
        </p:nvSpPr>
        <p:spPr>
          <a:xfrm>
            <a:off x="8682273" y="280658"/>
            <a:ext cx="1874068" cy="1204111"/>
          </a:xfrm>
          <a:prstGeom prst="round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solidFill>
                  <a:schemeClr val="tx1"/>
                </a:solidFill>
              </a:rPr>
              <a:t>50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E935A1D-1534-7432-0EA4-2B7E25F706B3}"/>
              </a:ext>
            </a:extLst>
          </p:cNvPr>
          <p:cNvSpPr txBox="1"/>
          <p:nvPr/>
        </p:nvSpPr>
        <p:spPr>
          <a:xfrm>
            <a:off x="1635659" y="431900"/>
            <a:ext cx="680820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400" b="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Фотовопросы</a:t>
            </a:r>
            <a:endParaRPr lang="ru-RU" sz="4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Стрелка: изогнутая вниз 5">
            <a:hlinkClick r:id="rId3" action="ppaction://hlinksldjump"/>
            <a:extLst>
              <a:ext uri="{FF2B5EF4-FFF2-40B4-BE49-F238E27FC236}">
                <a16:creationId xmlns="" xmlns:a16="http://schemas.microsoft.com/office/drawing/2014/main" id="{BB4564ED-6869-B529-B096-9AE94DE010EA}"/>
              </a:ext>
            </a:extLst>
          </p:cNvPr>
          <p:cNvSpPr/>
          <p:nvPr/>
        </p:nvSpPr>
        <p:spPr>
          <a:xfrm>
            <a:off x="9384104" y="4486875"/>
            <a:ext cx="1487786" cy="764739"/>
          </a:xfrm>
          <a:prstGeom prst="curved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762B261-217B-1533-AF2E-FF29C6624815}"/>
              </a:ext>
            </a:extLst>
          </p:cNvPr>
          <p:cNvSpPr txBox="1"/>
          <p:nvPr/>
        </p:nvSpPr>
        <p:spPr>
          <a:xfrm>
            <a:off x="8477438" y="2438401"/>
            <a:ext cx="3301119" cy="919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ru-RU" altLang="ru-RU" sz="4000" dirty="0">
                <a:latin typeface="Arial Black" panose="020B0A04020102020204" pitchFamily="34" charset="0"/>
              </a:rPr>
              <a:t>Что это?</a:t>
            </a:r>
          </a:p>
        </p:txBody>
      </p:sp>
      <p:pic>
        <p:nvPicPr>
          <p:cNvPr id="9" name="Picture 2" descr="http://cs346.vkontakte.ru/u4611676/12141019/x_814aa83c.jpg">
            <a:extLst>
              <a:ext uri="{FF2B5EF4-FFF2-40B4-BE49-F238E27FC236}">
                <a16:creationId xmlns="" xmlns:a16="http://schemas.microsoft.com/office/drawing/2014/main" id="{D3BB1E07-6CEA-AB3D-FDF3-A0D123048D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564"/>
          <a:stretch/>
        </p:blipFill>
        <p:spPr bwMode="auto">
          <a:xfrm>
            <a:off x="3193327" y="1707670"/>
            <a:ext cx="3626354" cy="4644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751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FCF54782-F889-09FE-81AC-F17EFDDB3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52AB968E-B069-EC68-796F-7C055AED2418}"/>
              </a:ext>
            </a:extLst>
          </p:cNvPr>
          <p:cNvSpPr/>
          <p:nvPr/>
        </p:nvSpPr>
        <p:spPr>
          <a:xfrm>
            <a:off x="2262810" y="1826598"/>
            <a:ext cx="7340471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Репродуктор </a:t>
            </a:r>
          </a:p>
          <a:p>
            <a:pPr algn="ctr"/>
            <a:r>
              <a:rPr lang="ru-RU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или </a:t>
            </a:r>
          </a:p>
          <a:p>
            <a:pPr algn="ctr"/>
            <a:r>
              <a:rPr lang="ru-RU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громкоговоритель</a:t>
            </a:r>
          </a:p>
        </p:txBody>
      </p:sp>
      <p:sp>
        <p:nvSpPr>
          <p:cNvPr id="5" name="Стрелка: влево 4">
            <a:hlinkClick r:id="rId3" action="ppaction://hlinksldjump"/>
            <a:extLst>
              <a:ext uri="{FF2B5EF4-FFF2-40B4-BE49-F238E27FC236}">
                <a16:creationId xmlns="" xmlns:a16="http://schemas.microsoft.com/office/drawing/2014/main" id="{F12D7D3D-8062-C5F4-B39A-8000B1DA376C}"/>
              </a:ext>
            </a:extLst>
          </p:cNvPr>
          <p:cNvSpPr/>
          <p:nvPr/>
        </p:nvSpPr>
        <p:spPr>
          <a:xfrm>
            <a:off x="950614" y="5359651"/>
            <a:ext cx="1004935" cy="506995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47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1B8AFFD-A12E-8944-E57F-492C9F0C6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E8EED749-4415-05F5-DEDD-8574570A3B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Скругленный прямоугольник 2">
            <a:extLst>
              <a:ext uri="{FF2B5EF4-FFF2-40B4-BE49-F238E27FC236}">
                <a16:creationId xmlns="" xmlns:a16="http://schemas.microsoft.com/office/drawing/2014/main" id="{38BD416A-6290-4E68-2FAC-BA7F3B72DC35}"/>
              </a:ext>
            </a:extLst>
          </p:cNvPr>
          <p:cNvSpPr/>
          <p:nvPr/>
        </p:nvSpPr>
        <p:spPr>
          <a:xfrm>
            <a:off x="3502107" y="1268995"/>
            <a:ext cx="4786185" cy="135100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rgbClr val="FF0000"/>
                </a:solidFill>
                <a:latin typeface="Bookman Old Style" panose="02050604050505020204" pitchFamily="18" charset="0"/>
                <a:hlinkClick r:id="rId3" action="ppaction://hlinksldjump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Единственный</a:t>
            </a:r>
            <a:endParaRPr lang="ru-RU" sz="3200" dirty="0">
              <a:solidFill>
                <a:srgbClr val="FF0000"/>
              </a:solidFill>
              <a:latin typeface="Bookman Old Style" panose="02050604050505020204" pitchFamily="18" charset="0"/>
            </a:endParaRPr>
          </a:p>
          <a:p>
            <a:pPr algn="ctr"/>
            <a:endParaRPr lang="ru-RU" sz="2800" dirty="0">
              <a:solidFill>
                <a:srgbClr val="002060"/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5" name="Скругленный прямоугольник 2">
            <a:extLst>
              <a:ext uri="{FF2B5EF4-FFF2-40B4-BE49-F238E27FC236}">
                <a16:creationId xmlns="" xmlns:a16="http://schemas.microsoft.com/office/drawing/2014/main" id="{AB06088E-9077-F224-5A52-1CBDC24089AF}"/>
              </a:ext>
            </a:extLst>
          </p:cNvPr>
          <p:cNvSpPr/>
          <p:nvPr/>
        </p:nvSpPr>
        <p:spPr>
          <a:xfrm>
            <a:off x="3502108" y="2856185"/>
            <a:ext cx="4786185" cy="1351006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rgbClr val="FF0000"/>
                </a:solidFill>
                <a:latin typeface="Bookman Old Style" panose="02050604050505020204" pitchFamily="18" charset="0"/>
                <a:hlinkClick r:id="rId4" action="ppaction://hlinksldjump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Памятник</a:t>
            </a:r>
            <a:endParaRPr lang="ru-RU" sz="3200" dirty="0">
              <a:solidFill>
                <a:srgbClr val="FF0000"/>
              </a:solidFill>
              <a:latin typeface="Bookman Old Style" panose="02050604050505020204" pitchFamily="18" charset="0"/>
            </a:endParaRPr>
          </a:p>
          <a:p>
            <a:pPr algn="ctr"/>
            <a:endParaRPr lang="ru-RU" sz="2800" dirty="0">
              <a:solidFill>
                <a:srgbClr val="002060"/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6" name="Скругленный прямоугольник 2">
            <a:extLst>
              <a:ext uri="{FF2B5EF4-FFF2-40B4-BE49-F238E27FC236}">
                <a16:creationId xmlns="" xmlns:a16="http://schemas.microsoft.com/office/drawing/2014/main" id="{653AE05A-58F4-4E02-05F0-F6CDA9FAAA1D}"/>
              </a:ext>
            </a:extLst>
          </p:cNvPr>
          <p:cNvSpPr/>
          <p:nvPr/>
        </p:nvSpPr>
        <p:spPr>
          <a:xfrm>
            <a:off x="3511762" y="4443375"/>
            <a:ext cx="4786185" cy="1351006"/>
          </a:xfrm>
          <a:prstGeom prst="roundRect">
            <a:avLst/>
          </a:prstGeom>
          <a:solidFill>
            <a:srgbClr val="33CCFF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>
              <a:latin typeface="Bookman Old Style" panose="02050604050505020204" pitchFamily="18" charset="0"/>
            </a:endParaRPr>
          </a:p>
          <a:p>
            <a:pPr algn="ctr"/>
            <a:r>
              <a:rPr lang="ru-RU" sz="3200" dirty="0">
                <a:solidFill>
                  <a:srgbClr val="FF0000"/>
                </a:solidFill>
                <a:latin typeface="Bookman Old Style" panose="02050604050505020204" pitchFamily="18" charset="0"/>
                <a:hlinkClick r:id="rId5" action="ppaction://hlinksldjump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Звуки</a:t>
            </a:r>
            <a:endParaRPr lang="ru-RU" sz="3200" dirty="0">
              <a:solidFill>
                <a:srgbClr val="FF0000"/>
              </a:solidFill>
              <a:latin typeface="Bookman Old Style" panose="02050604050505020204" pitchFamily="18" charset="0"/>
            </a:endParaRPr>
          </a:p>
          <a:p>
            <a:pPr algn="ctr"/>
            <a:endParaRPr lang="ru-RU" sz="2800" dirty="0">
              <a:solidFill>
                <a:srgbClr val="002060"/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D77B5B4-E683-7BD2-CAE9-ADC6AE7FF6EE}"/>
              </a:ext>
            </a:extLst>
          </p:cNvPr>
          <p:cNvSpPr txBox="1"/>
          <p:nvPr/>
        </p:nvSpPr>
        <p:spPr>
          <a:xfrm>
            <a:off x="2704723" y="103498"/>
            <a:ext cx="60975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Финальный</a:t>
            </a:r>
            <a:r>
              <a:rPr lang="en-US" sz="3600" b="1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600" b="1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тур</a:t>
            </a:r>
          </a:p>
        </p:txBody>
      </p:sp>
    </p:spTree>
    <p:extLst>
      <p:ext uri="{BB962C8B-B14F-4D97-AF65-F5344CB8AC3E}">
        <p14:creationId xmlns:p14="http://schemas.microsoft.com/office/powerpoint/2010/main" val="197692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0F6CF67E-9A58-138B-76A8-412108906E5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Стрелка: изогнутая вниз 5">
            <a:hlinkClick r:id="rId3" action="ppaction://hlinksldjump"/>
            <a:extLst>
              <a:ext uri="{FF2B5EF4-FFF2-40B4-BE49-F238E27FC236}">
                <a16:creationId xmlns="" xmlns:a16="http://schemas.microsoft.com/office/drawing/2014/main" id="{89F44117-F9A9-CAC2-D598-189CE727A42D}"/>
              </a:ext>
            </a:extLst>
          </p:cNvPr>
          <p:cNvSpPr/>
          <p:nvPr/>
        </p:nvSpPr>
        <p:spPr>
          <a:xfrm>
            <a:off x="5352107" y="5183992"/>
            <a:ext cx="1487786" cy="764739"/>
          </a:xfrm>
          <a:prstGeom prst="curved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EE780866-6C34-7154-BB98-4A5233FD2E65}"/>
              </a:ext>
            </a:extLst>
          </p:cNvPr>
          <p:cNvSpPr/>
          <p:nvPr/>
        </p:nvSpPr>
        <p:spPr>
          <a:xfrm>
            <a:off x="2576432" y="2109457"/>
            <a:ext cx="6884439" cy="1644683"/>
          </a:xfrm>
          <a:prstGeom prst="rect">
            <a:avLst/>
          </a:prstGeom>
          <a:noFill/>
          <a:effectLst>
            <a:reflection blurRad="6350" stA="50000" endA="300" endPos="55500" dist="50800" dir="5400000" sy="-100000" algn="bl" rotWithShape="0"/>
          </a:effectLst>
        </p:spPr>
        <p:txBody>
          <a:bodyPr wrap="squar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ru-RU" sz="72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АУКЦИОН</a:t>
            </a:r>
          </a:p>
        </p:txBody>
      </p:sp>
    </p:spTree>
    <p:extLst>
      <p:ext uri="{BB962C8B-B14F-4D97-AF65-F5344CB8AC3E}">
        <p14:creationId xmlns:p14="http://schemas.microsoft.com/office/powerpoint/2010/main" val="374426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1BB48E52-A846-41B6-8B57-B2A8272B2DE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Стрелка: влево 4">
            <a:hlinkClick r:id="rId3" action="ppaction://hlinksldjump"/>
            <a:extLst>
              <a:ext uri="{FF2B5EF4-FFF2-40B4-BE49-F238E27FC236}">
                <a16:creationId xmlns="" xmlns:a16="http://schemas.microsoft.com/office/drawing/2014/main" id="{94388824-756F-CDDA-9021-3C77BC35C03B}"/>
              </a:ext>
            </a:extLst>
          </p:cNvPr>
          <p:cNvSpPr/>
          <p:nvPr/>
        </p:nvSpPr>
        <p:spPr>
          <a:xfrm>
            <a:off x="1937442" y="5866645"/>
            <a:ext cx="1004935" cy="506995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7101C2D8-053C-C174-470D-705E808362B9}"/>
              </a:ext>
            </a:extLst>
          </p:cNvPr>
          <p:cNvSpPr txBox="1"/>
          <p:nvPr/>
        </p:nvSpPr>
        <p:spPr>
          <a:xfrm>
            <a:off x="6406143" y="1945495"/>
            <a:ext cx="609750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altLang="ru-RU" sz="3600" b="1" dirty="0">
                <a:latin typeface="Arial Black" panose="020B0A04020102020204" pitchFamily="34" charset="0"/>
              </a:rPr>
              <a:t>Чем и где </a:t>
            </a:r>
          </a:p>
          <a:p>
            <a:pPr algn="ctr"/>
            <a:r>
              <a:rPr lang="ru-RU" altLang="ru-RU" sz="3600" b="1" dirty="0">
                <a:latin typeface="Arial Black" panose="020B0A04020102020204" pitchFamily="34" charset="0"/>
              </a:rPr>
              <a:t>занимаются </a:t>
            </a:r>
          </a:p>
          <a:p>
            <a:pPr algn="ctr"/>
            <a:r>
              <a:rPr lang="ru-RU" altLang="ru-RU" sz="3600" b="1" dirty="0">
                <a:latin typeface="Arial Black" panose="020B0A04020102020204" pitchFamily="34" charset="0"/>
              </a:rPr>
              <a:t>дети на фото? </a:t>
            </a:r>
            <a:endParaRPr lang="ru-RU" sz="3600" dirty="0">
              <a:latin typeface="Arial Black" panose="020B0A04020102020204" pitchFamily="34" charset="0"/>
            </a:endParaRPr>
          </a:p>
        </p:txBody>
      </p:sp>
      <p:pic>
        <p:nvPicPr>
          <p:cNvPr id="10" name="Picture 2" descr="http://pbs.twimg.com/media/Be95UBsCUAAB4b4.jpg">
            <a:extLst>
              <a:ext uri="{FF2B5EF4-FFF2-40B4-BE49-F238E27FC236}">
                <a16:creationId xmlns="" xmlns:a16="http://schemas.microsoft.com/office/drawing/2014/main" id="{3B650812-635A-66CC-5193-443388FC9A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86894" y="1377821"/>
            <a:ext cx="3230899" cy="4644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178259E6-7A0B-D3AE-FE40-E64DC541E80B}"/>
              </a:ext>
            </a:extLst>
          </p:cNvPr>
          <p:cNvSpPr txBox="1"/>
          <p:nvPr/>
        </p:nvSpPr>
        <p:spPr>
          <a:xfrm>
            <a:off x="1740529" y="324543"/>
            <a:ext cx="625141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400" b="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Фотовопросы</a:t>
            </a:r>
            <a:endParaRPr lang="ru-RU" sz="4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="" xmlns:a16="http://schemas.microsoft.com/office/drawing/2014/main" id="{4798FD1D-183B-DCD5-270B-F87FC82CBAB3}"/>
              </a:ext>
            </a:extLst>
          </p:cNvPr>
          <p:cNvSpPr/>
          <p:nvPr/>
        </p:nvSpPr>
        <p:spPr>
          <a:xfrm>
            <a:off x="8682273" y="280658"/>
            <a:ext cx="1874068" cy="1204111"/>
          </a:xfrm>
          <a:prstGeom prst="round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solidFill>
                  <a:schemeClr val="tx1"/>
                </a:solidFill>
              </a:rPr>
              <a:t>75</a:t>
            </a:r>
          </a:p>
        </p:txBody>
      </p:sp>
    </p:spTree>
    <p:extLst>
      <p:ext uri="{BB962C8B-B14F-4D97-AF65-F5344CB8AC3E}">
        <p14:creationId xmlns:p14="http://schemas.microsoft.com/office/powerpoint/2010/main" val="90077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FCF54782-F889-09FE-81AC-F17EFDDB3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Стрелка: влево 2">
            <a:hlinkClick r:id="rId3" action="ppaction://hlinksldjump"/>
            <a:extLst>
              <a:ext uri="{FF2B5EF4-FFF2-40B4-BE49-F238E27FC236}">
                <a16:creationId xmlns="" xmlns:a16="http://schemas.microsoft.com/office/drawing/2014/main" id="{4D84B439-9EE7-A486-BD39-A6A27FAC01BF}"/>
              </a:ext>
            </a:extLst>
          </p:cNvPr>
          <p:cNvSpPr/>
          <p:nvPr/>
        </p:nvSpPr>
        <p:spPr>
          <a:xfrm>
            <a:off x="950614" y="5359651"/>
            <a:ext cx="1004935" cy="506995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52AB968E-B069-EC68-796F-7C055AED2418}"/>
              </a:ext>
            </a:extLst>
          </p:cNvPr>
          <p:cNvSpPr/>
          <p:nvPr/>
        </p:nvSpPr>
        <p:spPr>
          <a:xfrm>
            <a:off x="1115295" y="2360752"/>
            <a:ext cx="96536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Сажают овощи в сквере</a:t>
            </a:r>
          </a:p>
        </p:txBody>
      </p:sp>
    </p:spTree>
    <p:extLst>
      <p:ext uri="{BB962C8B-B14F-4D97-AF65-F5344CB8AC3E}">
        <p14:creationId xmlns:p14="http://schemas.microsoft.com/office/powerpoint/2010/main" val="147083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81F5C935-1C2A-3441-985B-C7D218770E3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3" name="Picture 2" descr="http://www.rastut-goda.ru/images/stories/flexicontent/l_3-20.jpg">
            <a:extLst>
              <a:ext uri="{FF2B5EF4-FFF2-40B4-BE49-F238E27FC236}">
                <a16:creationId xmlns="" xmlns:a16="http://schemas.microsoft.com/office/drawing/2014/main" id="{DA4EEA5E-CFB5-BB76-7769-AEC7B69272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60" r="-1"/>
          <a:stretch/>
        </p:blipFill>
        <p:spPr bwMode="auto">
          <a:xfrm>
            <a:off x="2021695" y="2737417"/>
            <a:ext cx="5742199" cy="2664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="" xmlns:a16="http://schemas.microsoft.com/office/drawing/2014/main" id="{C51A79E7-A7D0-138C-0403-6DF8C13C53DF}"/>
              </a:ext>
            </a:extLst>
          </p:cNvPr>
          <p:cNvSpPr/>
          <p:nvPr/>
        </p:nvSpPr>
        <p:spPr>
          <a:xfrm>
            <a:off x="8682273" y="280658"/>
            <a:ext cx="1874068" cy="1204111"/>
          </a:xfrm>
          <a:prstGeom prst="round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solidFill>
                  <a:schemeClr val="tx1"/>
                </a:solidFill>
              </a:rPr>
              <a:t>25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53DA9A6-9997-B698-73CD-12455B8EDBEC}"/>
              </a:ext>
            </a:extLst>
          </p:cNvPr>
          <p:cNvSpPr txBox="1"/>
          <p:nvPr/>
        </p:nvSpPr>
        <p:spPr>
          <a:xfrm>
            <a:off x="1635659" y="676168"/>
            <a:ext cx="609750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Что?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F3C8D144-3ADF-19E3-F8A1-0217838E44FE}"/>
              </a:ext>
            </a:extLst>
          </p:cNvPr>
          <p:cNvSpPr txBox="1"/>
          <p:nvPr/>
        </p:nvSpPr>
        <p:spPr>
          <a:xfrm>
            <a:off x="7590199" y="2737417"/>
            <a:ext cx="40582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altLang="ru-RU" sz="3600" b="1" dirty="0">
                <a:latin typeface="Arial Black" panose="020B0A04020102020204" pitchFamily="34" charset="0"/>
              </a:rPr>
              <a:t>Что это?</a:t>
            </a:r>
            <a:endParaRPr lang="ru-RU" sz="3600" dirty="0">
              <a:latin typeface="Arial Black" panose="020B0A04020102020204" pitchFamily="34" charset="0"/>
            </a:endParaRPr>
          </a:p>
        </p:txBody>
      </p:sp>
      <p:sp>
        <p:nvSpPr>
          <p:cNvPr id="11" name="Стрелка: изогнутая вниз 10">
            <a:hlinkClick r:id="rId4" action="ppaction://hlinksldjump"/>
            <a:extLst>
              <a:ext uri="{FF2B5EF4-FFF2-40B4-BE49-F238E27FC236}">
                <a16:creationId xmlns="" xmlns:a16="http://schemas.microsoft.com/office/drawing/2014/main" id="{E152D6BC-5E7C-9599-458F-29ADBDB3AB5F}"/>
              </a:ext>
            </a:extLst>
          </p:cNvPr>
          <p:cNvSpPr/>
          <p:nvPr/>
        </p:nvSpPr>
        <p:spPr>
          <a:xfrm>
            <a:off x="8875414" y="4129025"/>
            <a:ext cx="1487786" cy="764739"/>
          </a:xfrm>
          <a:prstGeom prst="curved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59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CC37BFBE-5843-2336-DA33-661BA4F652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Стрелка: влево 3">
            <a:hlinkClick r:id="rId3" action="ppaction://hlinksldjump"/>
            <a:extLst>
              <a:ext uri="{FF2B5EF4-FFF2-40B4-BE49-F238E27FC236}">
                <a16:creationId xmlns="" xmlns:a16="http://schemas.microsoft.com/office/drawing/2014/main" id="{3CB67EC7-29C6-086C-6048-CBDFA97C329F}"/>
              </a:ext>
            </a:extLst>
          </p:cNvPr>
          <p:cNvSpPr/>
          <p:nvPr/>
        </p:nvSpPr>
        <p:spPr>
          <a:xfrm>
            <a:off x="950614" y="5359651"/>
            <a:ext cx="1004935" cy="506995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7F2CC4F-4710-1CC1-CE4D-60E0B47F59C0}"/>
              </a:ext>
            </a:extLst>
          </p:cNvPr>
          <p:cNvSpPr txBox="1"/>
          <p:nvPr/>
        </p:nvSpPr>
        <p:spPr>
          <a:xfrm>
            <a:off x="3047246" y="2413678"/>
            <a:ext cx="609750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Блокадный хлеб</a:t>
            </a:r>
          </a:p>
        </p:txBody>
      </p:sp>
    </p:spTree>
    <p:extLst>
      <p:ext uri="{BB962C8B-B14F-4D97-AF65-F5344CB8AC3E}">
        <p14:creationId xmlns:p14="http://schemas.microsoft.com/office/powerpoint/2010/main" val="258269180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2C98B14E-6A11-27E4-BECA-3F498B9BF47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http://900igr.net/datai/istorija/Den-snjatija-blokady-Leningrada/0011-019-27-janvarja-1944-god.jpg">
            <a:extLst>
              <a:ext uri="{FF2B5EF4-FFF2-40B4-BE49-F238E27FC236}">
                <a16:creationId xmlns="" xmlns:a16="http://schemas.microsoft.com/office/drawing/2014/main" id="{81F61236-01BB-0EEB-533B-2915EC1F60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1718" y="2046519"/>
            <a:ext cx="2238648" cy="4240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7E4C193-7D12-A87E-2FAA-7F761154B77D}"/>
              </a:ext>
            </a:extLst>
          </p:cNvPr>
          <p:cNvSpPr txBox="1"/>
          <p:nvPr/>
        </p:nvSpPr>
        <p:spPr>
          <a:xfrm>
            <a:off x="3879442" y="506682"/>
            <a:ext cx="328184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Что?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="" xmlns:a16="http://schemas.microsoft.com/office/drawing/2014/main" id="{6942A3B9-44F6-4A2B-3CD4-673E923FCC7D}"/>
              </a:ext>
            </a:extLst>
          </p:cNvPr>
          <p:cNvSpPr/>
          <p:nvPr/>
        </p:nvSpPr>
        <p:spPr>
          <a:xfrm>
            <a:off x="8682273" y="280658"/>
            <a:ext cx="1874068" cy="1204111"/>
          </a:xfrm>
          <a:prstGeom prst="round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solidFill>
                  <a:schemeClr val="tx1"/>
                </a:solidFill>
              </a:rPr>
              <a:t>50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128CB5D-902F-919E-E583-0D258D9D61E6}"/>
              </a:ext>
            </a:extLst>
          </p:cNvPr>
          <p:cNvSpPr txBox="1"/>
          <p:nvPr/>
        </p:nvSpPr>
        <p:spPr>
          <a:xfrm>
            <a:off x="6018306" y="2594748"/>
            <a:ext cx="60975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altLang="ru-RU" sz="3600" b="1" dirty="0">
                <a:latin typeface="Arial Black" panose="020B0A04020102020204" pitchFamily="34" charset="0"/>
              </a:rPr>
              <a:t>Что это?</a:t>
            </a:r>
            <a:endParaRPr lang="ru-RU" sz="3600" dirty="0">
              <a:latin typeface="Arial Black" panose="020B0A04020102020204" pitchFamily="34" charset="0"/>
            </a:endParaRPr>
          </a:p>
        </p:txBody>
      </p:sp>
      <p:sp>
        <p:nvSpPr>
          <p:cNvPr id="9" name="Стрелка: изогнутая вниз 8">
            <a:hlinkClick r:id="rId4" action="ppaction://hlinksldjump"/>
            <a:extLst>
              <a:ext uri="{FF2B5EF4-FFF2-40B4-BE49-F238E27FC236}">
                <a16:creationId xmlns="" xmlns:a16="http://schemas.microsoft.com/office/drawing/2014/main" id="{7F19B1B8-36B2-5F68-63BE-5A65D321EEE0}"/>
              </a:ext>
            </a:extLst>
          </p:cNvPr>
          <p:cNvSpPr/>
          <p:nvPr/>
        </p:nvSpPr>
        <p:spPr>
          <a:xfrm>
            <a:off x="8323167" y="4284800"/>
            <a:ext cx="1487786" cy="764739"/>
          </a:xfrm>
          <a:prstGeom prst="curved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14038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C8D72B1D-800D-2E71-29B7-2D09CE4250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E3B12DFC-E967-C307-0B80-ECE353E41BDF}"/>
              </a:ext>
            </a:extLst>
          </p:cNvPr>
          <p:cNvSpPr/>
          <p:nvPr/>
        </p:nvSpPr>
        <p:spPr>
          <a:xfrm>
            <a:off x="2935869" y="2025774"/>
            <a:ext cx="579517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Медаль за оборону</a:t>
            </a:r>
          </a:p>
          <a:p>
            <a:pPr algn="ctr"/>
            <a:r>
              <a:rPr lang="ru-RU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Ленинграда</a:t>
            </a:r>
          </a:p>
        </p:txBody>
      </p:sp>
      <p:sp>
        <p:nvSpPr>
          <p:cNvPr id="4" name="Стрелка: влево 3">
            <a:hlinkClick r:id="rId3" action="ppaction://hlinksldjump"/>
            <a:extLst>
              <a:ext uri="{FF2B5EF4-FFF2-40B4-BE49-F238E27FC236}">
                <a16:creationId xmlns="" xmlns:a16="http://schemas.microsoft.com/office/drawing/2014/main" id="{4453E235-1E67-16CF-5877-27B1F92C4B07}"/>
              </a:ext>
            </a:extLst>
          </p:cNvPr>
          <p:cNvSpPr/>
          <p:nvPr/>
        </p:nvSpPr>
        <p:spPr>
          <a:xfrm>
            <a:off x="950614" y="5359651"/>
            <a:ext cx="1004935" cy="506995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96499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EA1F2282-FE17-7ED8-56C4-2391898DBCC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: скругленные углы 2">
            <a:extLst>
              <a:ext uri="{FF2B5EF4-FFF2-40B4-BE49-F238E27FC236}">
                <a16:creationId xmlns="" xmlns:a16="http://schemas.microsoft.com/office/drawing/2014/main" id="{F584C105-23A6-A903-A540-C6BE823DCB44}"/>
              </a:ext>
            </a:extLst>
          </p:cNvPr>
          <p:cNvSpPr/>
          <p:nvPr/>
        </p:nvSpPr>
        <p:spPr>
          <a:xfrm>
            <a:off x="8682273" y="280658"/>
            <a:ext cx="1874068" cy="1204111"/>
          </a:xfrm>
          <a:prstGeom prst="round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solidFill>
                  <a:schemeClr val="tx1"/>
                </a:solidFill>
              </a:rPr>
              <a:t>75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FEC8A1F-91A1-5AC2-5696-CF7DD19E7287}"/>
              </a:ext>
            </a:extLst>
          </p:cNvPr>
          <p:cNvSpPr txBox="1"/>
          <p:nvPr/>
        </p:nvSpPr>
        <p:spPr>
          <a:xfrm>
            <a:off x="2080034" y="584878"/>
            <a:ext cx="609750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Что?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F32924E6-C561-7523-BF53-17E9569CA0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0602" y="1867289"/>
            <a:ext cx="6636371" cy="46806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2B1CA253-2634-F8A3-6F25-80010FCFD2E0}"/>
              </a:ext>
            </a:extLst>
          </p:cNvPr>
          <p:cNvSpPr txBox="1"/>
          <p:nvPr/>
        </p:nvSpPr>
        <p:spPr>
          <a:xfrm>
            <a:off x="8609846" y="1961525"/>
            <a:ext cx="3582154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buFont typeface="Wingdings" pitchFamily="2" charset="2"/>
              <a:buNone/>
            </a:pPr>
            <a:r>
              <a:rPr lang="ru-RU" altLang="ru-RU" sz="3200" b="1" dirty="0"/>
              <a:t>В январе 1943 года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altLang="ru-RU" sz="3200" b="1" dirty="0"/>
              <a:t>в Ленинград прибыл особый груз для борьбы с грызунами. Что это было?</a:t>
            </a:r>
          </a:p>
        </p:txBody>
      </p:sp>
      <p:sp>
        <p:nvSpPr>
          <p:cNvPr id="9" name="Стрелка: изогнутая вниз 8">
            <a:hlinkClick r:id="rId4" action="ppaction://hlinksldjump"/>
            <a:extLst>
              <a:ext uri="{FF2B5EF4-FFF2-40B4-BE49-F238E27FC236}">
                <a16:creationId xmlns="" xmlns:a16="http://schemas.microsoft.com/office/drawing/2014/main" id="{9B773687-4D93-F7AF-3A42-2D886900845F}"/>
              </a:ext>
            </a:extLst>
          </p:cNvPr>
          <p:cNvSpPr/>
          <p:nvPr/>
        </p:nvSpPr>
        <p:spPr>
          <a:xfrm>
            <a:off x="9575593" y="5102899"/>
            <a:ext cx="1487786" cy="764739"/>
          </a:xfrm>
          <a:prstGeom prst="curved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41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98E4352A-B3D9-679F-E8C7-37A8CB5A67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B476EE84-7CDD-7AE7-4EB6-7848977C1246}"/>
              </a:ext>
            </a:extLst>
          </p:cNvPr>
          <p:cNvSpPr/>
          <p:nvPr/>
        </p:nvSpPr>
        <p:spPr>
          <a:xfrm>
            <a:off x="4440740" y="2967335"/>
            <a:ext cx="331052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Кошки</a:t>
            </a:r>
          </a:p>
        </p:txBody>
      </p:sp>
      <p:sp>
        <p:nvSpPr>
          <p:cNvPr id="4" name="Стрелка: влево 3">
            <a:hlinkClick r:id="rId3" action="ppaction://hlinksldjump"/>
            <a:extLst>
              <a:ext uri="{FF2B5EF4-FFF2-40B4-BE49-F238E27FC236}">
                <a16:creationId xmlns="" xmlns:a16="http://schemas.microsoft.com/office/drawing/2014/main" id="{D3FFEF72-D37C-EC2F-BCFD-0CCD482BE71E}"/>
              </a:ext>
            </a:extLst>
          </p:cNvPr>
          <p:cNvSpPr/>
          <p:nvPr/>
        </p:nvSpPr>
        <p:spPr>
          <a:xfrm>
            <a:off x="950614" y="5359651"/>
            <a:ext cx="1004935" cy="506995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440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B19E5DB3-3599-AB37-6E19-904BBF4F1B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Стрелка: изогнутая вниз 4">
            <a:hlinkClick r:id="rId3" action="ppaction://hlinksldjump"/>
            <a:extLst>
              <a:ext uri="{FF2B5EF4-FFF2-40B4-BE49-F238E27FC236}">
                <a16:creationId xmlns="" xmlns:a16="http://schemas.microsoft.com/office/drawing/2014/main" id="{68E32121-D878-0876-47B9-CED321052B56}"/>
              </a:ext>
            </a:extLst>
          </p:cNvPr>
          <p:cNvSpPr/>
          <p:nvPr/>
        </p:nvSpPr>
        <p:spPr>
          <a:xfrm>
            <a:off x="5637335" y="4879818"/>
            <a:ext cx="1397208" cy="949581"/>
          </a:xfrm>
          <a:prstGeom prst="curved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CE08E27-015D-85B7-BAA8-F49BC04020CD}"/>
              </a:ext>
            </a:extLst>
          </p:cNvPr>
          <p:cNvSpPr txBox="1"/>
          <p:nvPr/>
        </p:nvSpPr>
        <p:spPr>
          <a:xfrm>
            <a:off x="2191694" y="1791315"/>
            <a:ext cx="8627197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Arial Black" panose="020B0A04020102020204" pitchFamily="34" charset="0"/>
              </a:rPr>
              <a:t>Официально известно, что это домашнее животное по кличке Султан, было единственным, которое пережило всю блокаду от начала до конца. Что это за животное?</a:t>
            </a: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="" xmlns:a16="http://schemas.microsoft.com/office/drawing/2014/main" id="{F1EE7E67-19C0-DFDB-1076-06D5E611A3BA}"/>
              </a:ext>
            </a:extLst>
          </p:cNvPr>
          <p:cNvSpPr/>
          <p:nvPr/>
        </p:nvSpPr>
        <p:spPr>
          <a:xfrm>
            <a:off x="8682273" y="280658"/>
            <a:ext cx="1874068" cy="1204111"/>
          </a:xfrm>
          <a:prstGeom prst="round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solidFill>
                  <a:schemeClr val="tx1"/>
                </a:solidFill>
              </a:rPr>
              <a:t>75</a:t>
            </a:r>
          </a:p>
        </p:txBody>
      </p:sp>
    </p:spTree>
    <p:extLst>
      <p:ext uri="{BB962C8B-B14F-4D97-AF65-F5344CB8AC3E}">
        <p14:creationId xmlns:p14="http://schemas.microsoft.com/office/powerpoint/2010/main" val="188712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D790E5F2-2370-FE00-0CF2-74F4C23CB6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3E65B812-B9AE-27CB-74A4-E5E2770918BB}"/>
              </a:ext>
            </a:extLst>
          </p:cNvPr>
          <p:cNvSpPr/>
          <p:nvPr/>
        </p:nvSpPr>
        <p:spPr>
          <a:xfrm>
            <a:off x="417202" y="1980569"/>
            <a:ext cx="1135759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По какому озеру пролегала </a:t>
            </a:r>
          </a:p>
          <a:p>
            <a:pPr algn="ctr"/>
            <a:r>
              <a:rPr lang="ru-RU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дорога жизни?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="" xmlns:a16="http://schemas.microsoft.com/office/drawing/2014/main" id="{C2A6A34D-E515-9DDA-76C4-4BDB4D4711E6}"/>
              </a:ext>
            </a:extLst>
          </p:cNvPr>
          <p:cNvSpPr/>
          <p:nvPr/>
        </p:nvSpPr>
        <p:spPr>
          <a:xfrm>
            <a:off x="8682273" y="325925"/>
            <a:ext cx="1874068" cy="1204111"/>
          </a:xfrm>
          <a:prstGeom prst="round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54B49E2-D278-A287-CCA8-D0C5FD95C632}"/>
              </a:ext>
            </a:extLst>
          </p:cNvPr>
          <p:cNvSpPr txBox="1"/>
          <p:nvPr/>
        </p:nvSpPr>
        <p:spPr>
          <a:xfrm flipH="1">
            <a:off x="9117795" y="420148"/>
            <a:ext cx="10030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/>
              <a:t>10</a:t>
            </a:r>
          </a:p>
        </p:txBody>
      </p:sp>
      <p:sp>
        <p:nvSpPr>
          <p:cNvPr id="10" name="Стрелка: изогнутая вниз 9">
            <a:hlinkClick r:id="rId3" action="ppaction://hlinksldjump"/>
            <a:extLst>
              <a:ext uri="{FF2B5EF4-FFF2-40B4-BE49-F238E27FC236}">
                <a16:creationId xmlns="" xmlns:a16="http://schemas.microsoft.com/office/drawing/2014/main" id="{021E8C9D-FB9E-02A1-6F34-09C46F64A9B9}"/>
              </a:ext>
            </a:extLst>
          </p:cNvPr>
          <p:cNvSpPr/>
          <p:nvPr/>
        </p:nvSpPr>
        <p:spPr>
          <a:xfrm>
            <a:off x="5178582" y="4074538"/>
            <a:ext cx="1487786" cy="76473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B64C0D95-E73F-C37B-E129-9649D158F5C5}"/>
              </a:ext>
            </a:extLst>
          </p:cNvPr>
          <p:cNvSpPr/>
          <p:nvPr/>
        </p:nvSpPr>
        <p:spPr>
          <a:xfrm>
            <a:off x="1766845" y="325925"/>
            <a:ext cx="66976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«Дорога жизни»</a:t>
            </a:r>
          </a:p>
        </p:txBody>
      </p:sp>
    </p:spTree>
    <p:extLst>
      <p:ext uri="{BB962C8B-B14F-4D97-AF65-F5344CB8AC3E}">
        <p14:creationId xmlns:p14="http://schemas.microsoft.com/office/powerpoint/2010/main" val="231642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7C196DB6-2852-7A5F-53CC-BF54D1FB92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6" descr="http://im1-tub-ru.yandex.net/i?id=114609482-62-72&amp;n=21">
            <a:extLst>
              <a:ext uri="{FF2B5EF4-FFF2-40B4-BE49-F238E27FC236}">
                <a16:creationId xmlns="" xmlns:a16="http://schemas.microsoft.com/office/drawing/2014/main" id="{3F43C40E-554C-B9AD-D422-158232EECF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38836" y="1449827"/>
            <a:ext cx="4901760" cy="3312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трелка: влево 5">
            <a:hlinkClick r:id="rId4" action="ppaction://hlinksldjump"/>
            <a:extLst>
              <a:ext uri="{FF2B5EF4-FFF2-40B4-BE49-F238E27FC236}">
                <a16:creationId xmlns="" xmlns:a16="http://schemas.microsoft.com/office/drawing/2014/main" id="{8AF2B358-D4E4-36BA-0CBD-C1D7F3AAF0D5}"/>
              </a:ext>
            </a:extLst>
          </p:cNvPr>
          <p:cNvSpPr/>
          <p:nvPr/>
        </p:nvSpPr>
        <p:spPr>
          <a:xfrm>
            <a:off x="986827" y="5377758"/>
            <a:ext cx="1004935" cy="506995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7818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3199B6A4-2152-EA68-A884-1D5CA06C5A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FAA5A2E-389F-3A0B-8A15-9041D14FC3D4}"/>
              </a:ext>
            </a:extLst>
          </p:cNvPr>
          <p:cNvSpPr txBox="1"/>
          <p:nvPr/>
        </p:nvSpPr>
        <p:spPr>
          <a:xfrm>
            <a:off x="4850473" y="1908576"/>
            <a:ext cx="725783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altLang="ru-RU" sz="3600" b="1" dirty="0">
                <a:latin typeface="Times New Roman" pitchFamily="18" charset="0"/>
              </a:rPr>
              <a:t>Этот памятник </a:t>
            </a:r>
          </a:p>
          <a:p>
            <a:pPr algn="ctr"/>
            <a:r>
              <a:rPr lang="ru-RU" altLang="ru-RU" sz="3600" b="1" dirty="0">
                <a:latin typeface="Times New Roman" pitchFamily="18" charset="0"/>
              </a:rPr>
              <a:t>установлен в месте</a:t>
            </a:r>
          </a:p>
          <a:p>
            <a:pPr algn="ctr"/>
            <a:r>
              <a:rPr lang="ru-RU" altLang="ru-RU" sz="3600" b="1" dirty="0">
                <a:latin typeface="Times New Roman" pitchFamily="18" charset="0"/>
              </a:rPr>
              <a:t> массовых захоронений </a:t>
            </a:r>
          </a:p>
          <a:p>
            <a:pPr algn="ctr"/>
            <a:r>
              <a:rPr lang="ru-RU" altLang="ru-RU" sz="3600" b="1" dirty="0">
                <a:latin typeface="Times New Roman" pitchFamily="18" charset="0"/>
              </a:rPr>
              <a:t>в Ленинграде. </a:t>
            </a:r>
          </a:p>
          <a:p>
            <a:pPr algn="ctr"/>
            <a:r>
              <a:rPr lang="ru-RU" altLang="ru-RU" sz="3600" b="1" dirty="0">
                <a:latin typeface="Times New Roman" pitchFamily="18" charset="0"/>
              </a:rPr>
              <a:t>Как называется это кладбище?</a:t>
            </a:r>
            <a:endParaRPr lang="ru-RU" sz="3600" dirty="0"/>
          </a:p>
        </p:txBody>
      </p:sp>
      <p:sp>
        <p:nvSpPr>
          <p:cNvPr id="7" name="Стрелка: изогнутая вниз 6">
            <a:hlinkClick r:id="rId3" action="ppaction://hlinksldjump"/>
            <a:extLst>
              <a:ext uri="{FF2B5EF4-FFF2-40B4-BE49-F238E27FC236}">
                <a16:creationId xmlns="" xmlns:a16="http://schemas.microsoft.com/office/drawing/2014/main" id="{DF07ED9A-523A-F3ED-03FB-25365D0D88D7}"/>
              </a:ext>
            </a:extLst>
          </p:cNvPr>
          <p:cNvSpPr/>
          <p:nvPr/>
        </p:nvSpPr>
        <p:spPr>
          <a:xfrm>
            <a:off x="8299053" y="5133315"/>
            <a:ext cx="1487786" cy="897285"/>
          </a:xfrm>
          <a:prstGeom prst="curved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D51FC056-273B-266A-828D-F4CFF527CAB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233" y="0"/>
            <a:ext cx="4572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="" xmlns:a16="http://schemas.microsoft.com/office/drawing/2014/main" id="{46C4CBBF-DD72-A230-9A3E-8F0123BD20EC}"/>
              </a:ext>
            </a:extLst>
          </p:cNvPr>
          <p:cNvSpPr/>
          <p:nvPr/>
        </p:nvSpPr>
        <p:spPr>
          <a:xfrm>
            <a:off x="8682273" y="280658"/>
            <a:ext cx="1874068" cy="1204111"/>
          </a:xfrm>
          <a:prstGeom prst="round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solidFill>
                  <a:schemeClr val="tx1"/>
                </a:solidFill>
              </a:rPr>
              <a:t>75</a:t>
            </a:r>
          </a:p>
        </p:txBody>
      </p:sp>
    </p:spTree>
    <p:extLst>
      <p:ext uri="{BB962C8B-B14F-4D97-AF65-F5344CB8AC3E}">
        <p14:creationId xmlns:p14="http://schemas.microsoft.com/office/powerpoint/2010/main" val="344968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1EF167F0-D487-B87B-6E74-3A740FDFA3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C368D667-4C9D-2ECD-233E-7A816F63F588}"/>
              </a:ext>
            </a:extLst>
          </p:cNvPr>
          <p:cNvSpPr/>
          <p:nvPr/>
        </p:nvSpPr>
        <p:spPr>
          <a:xfrm>
            <a:off x="1194391" y="2279271"/>
            <a:ext cx="99661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Пискаревское кладбище</a:t>
            </a:r>
          </a:p>
        </p:txBody>
      </p:sp>
      <p:sp>
        <p:nvSpPr>
          <p:cNvPr id="4" name="Стрелка: влево 3">
            <a:hlinkClick r:id="rId3" action="ppaction://hlinksldjump"/>
            <a:extLst>
              <a:ext uri="{FF2B5EF4-FFF2-40B4-BE49-F238E27FC236}">
                <a16:creationId xmlns="" xmlns:a16="http://schemas.microsoft.com/office/drawing/2014/main" id="{2BCB0968-C233-4FCE-AFC5-FB42F2521BC7}"/>
              </a:ext>
            </a:extLst>
          </p:cNvPr>
          <p:cNvSpPr/>
          <p:nvPr/>
        </p:nvSpPr>
        <p:spPr>
          <a:xfrm>
            <a:off x="950614" y="5359651"/>
            <a:ext cx="1004935" cy="506995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557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20C8E5C6-8687-8A07-FB1F-832478479A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11E9D39-3D76-414D-0FD2-0A49D7791222}"/>
              </a:ext>
            </a:extLst>
          </p:cNvPr>
          <p:cNvSpPr txBox="1"/>
          <p:nvPr/>
        </p:nvSpPr>
        <p:spPr>
          <a:xfrm>
            <a:off x="5142369" y="1166842"/>
            <a:ext cx="6270277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sz="3200" b="1" dirty="0">
                <a:latin typeface="Arial Black" panose="020B0A04020102020204" pitchFamily="34" charset="0"/>
              </a:rPr>
              <a:t>Когда прекратилось вещание радиопередач, этот звук все рано продолжал транслироваться в эфире. Его стук называли живым биением сердца Ленинграда. </a:t>
            </a:r>
          </a:p>
        </p:txBody>
      </p:sp>
      <p:sp>
        <p:nvSpPr>
          <p:cNvPr id="5" name="Стрелка: изогнутая вниз 4">
            <a:hlinkClick r:id="rId3" action="ppaction://hlinksldjump"/>
            <a:extLst>
              <a:ext uri="{FF2B5EF4-FFF2-40B4-BE49-F238E27FC236}">
                <a16:creationId xmlns="" xmlns:a16="http://schemas.microsoft.com/office/drawing/2014/main" id="{57B666B0-7945-7B99-F709-6814A362B40B}"/>
              </a:ext>
            </a:extLst>
          </p:cNvPr>
          <p:cNvSpPr/>
          <p:nvPr/>
        </p:nvSpPr>
        <p:spPr>
          <a:xfrm>
            <a:off x="3446395" y="4906979"/>
            <a:ext cx="1487786" cy="897285"/>
          </a:xfrm>
          <a:prstGeom prst="curved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="" xmlns:a16="http://schemas.microsoft.com/office/drawing/2014/main" id="{92250881-1985-F2A4-42E1-57FFCCFA2594}"/>
              </a:ext>
            </a:extLst>
          </p:cNvPr>
          <p:cNvSpPr/>
          <p:nvPr/>
        </p:nvSpPr>
        <p:spPr>
          <a:xfrm>
            <a:off x="1294645" y="470781"/>
            <a:ext cx="1874068" cy="1204111"/>
          </a:xfrm>
          <a:prstGeom prst="round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solidFill>
                  <a:schemeClr val="tx1"/>
                </a:solidFill>
              </a:rPr>
              <a:t>75</a:t>
            </a:r>
          </a:p>
        </p:txBody>
      </p:sp>
    </p:spTree>
    <p:extLst>
      <p:ext uri="{BB962C8B-B14F-4D97-AF65-F5344CB8AC3E}">
        <p14:creationId xmlns:p14="http://schemas.microsoft.com/office/powerpoint/2010/main" val="405355370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3C9848FA-68A5-E15B-921B-9EF5C43BE6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FC928252-5B42-2FE6-B348-2914F368BE38}"/>
              </a:ext>
            </a:extLst>
          </p:cNvPr>
          <p:cNvSpPr/>
          <p:nvPr/>
        </p:nvSpPr>
        <p:spPr>
          <a:xfrm>
            <a:off x="2689252" y="437522"/>
            <a:ext cx="65117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Звук метронома</a:t>
            </a:r>
          </a:p>
        </p:txBody>
      </p:sp>
      <p:sp>
        <p:nvSpPr>
          <p:cNvPr id="5" name="Стрелка: влево 4">
            <a:hlinkClick r:id="rId7" action="ppaction://hlinksldjump"/>
            <a:extLst>
              <a:ext uri="{FF2B5EF4-FFF2-40B4-BE49-F238E27FC236}">
                <a16:creationId xmlns="" xmlns:a16="http://schemas.microsoft.com/office/drawing/2014/main" id="{C02CCA0E-5086-5F1C-5F73-3B04A6039E6E}"/>
              </a:ext>
            </a:extLst>
          </p:cNvPr>
          <p:cNvSpPr/>
          <p:nvPr/>
        </p:nvSpPr>
        <p:spPr>
          <a:xfrm>
            <a:off x="950614" y="5359651"/>
            <a:ext cx="1004935" cy="506995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zvuk-metronoma-60-udarov">
            <a:hlinkClick r:id="" action="ppaction://media"/>
            <a:extLst>
              <a:ext uri="{FF2B5EF4-FFF2-40B4-BE49-F238E27FC236}">
                <a16:creationId xmlns="" xmlns:a16="http://schemas.microsoft.com/office/drawing/2014/main" id="{838BB969-E71F-4A29-A4B3-F9D6BF1508A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650749" y="1880857"/>
            <a:ext cx="609600" cy="609600"/>
          </a:xfrm>
          <a:prstGeom prst="rect">
            <a:avLst/>
          </a:prstGeom>
        </p:spPr>
      </p:pic>
      <p:pic>
        <p:nvPicPr>
          <p:cNvPr id="6" name="zvuk-metronoma-180-udarov">
            <a:hlinkClick r:id="" action="ppaction://media"/>
            <a:extLst>
              <a:ext uri="{FF2B5EF4-FFF2-40B4-BE49-F238E27FC236}">
                <a16:creationId xmlns="" xmlns:a16="http://schemas.microsoft.com/office/drawing/2014/main" id="{F200AC08-2205-05A4-98A9-1FEFC0C6733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333752" y="1880857"/>
            <a:ext cx="609600" cy="609600"/>
          </a:xfrm>
          <a:prstGeom prst="rect">
            <a:avLst/>
          </a:prstGeom>
        </p:spPr>
      </p:pic>
      <p:pic>
        <p:nvPicPr>
          <p:cNvPr id="7" name="Picture 2" descr="Статья о механических метрономах">
            <a:extLst>
              <a:ext uri="{FF2B5EF4-FFF2-40B4-BE49-F238E27FC236}">
                <a16:creationId xmlns="" xmlns:a16="http://schemas.microsoft.com/office/drawing/2014/main" id="{B9A5192C-FCB8-1886-DFA6-48BA258C76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29050" y="1841426"/>
            <a:ext cx="4536000" cy="45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984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03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051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F39D846C-E80A-C10E-5B56-5E8615B62E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AFCA1AF7-01F9-A030-0625-A7770C3340DE}"/>
              </a:ext>
            </a:extLst>
          </p:cNvPr>
          <p:cNvSpPr/>
          <p:nvPr/>
        </p:nvSpPr>
        <p:spPr>
          <a:xfrm>
            <a:off x="1887630" y="1926186"/>
            <a:ext cx="780111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Ладожскому озеру</a:t>
            </a:r>
          </a:p>
        </p:txBody>
      </p:sp>
      <p:sp>
        <p:nvSpPr>
          <p:cNvPr id="7" name="Стрелка: влево 6">
            <a:hlinkClick r:id="rId3" action="ppaction://hlinksldjump"/>
            <a:extLst>
              <a:ext uri="{FF2B5EF4-FFF2-40B4-BE49-F238E27FC236}">
                <a16:creationId xmlns="" xmlns:a16="http://schemas.microsoft.com/office/drawing/2014/main" id="{79C610EE-FF0D-0501-213F-075A3D72AE6E}"/>
              </a:ext>
            </a:extLst>
          </p:cNvPr>
          <p:cNvSpPr/>
          <p:nvPr/>
        </p:nvSpPr>
        <p:spPr>
          <a:xfrm>
            <a:off x="950614" y="5359651"/>
            <a:ext cx="1004935" cy="506995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936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6F8144B3-014D-D2B1-A547-9F8BD9BA5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="" xmlns:a16="http://schemas.microsoft.com/office/drawing/2014/main" id="{F2FC8D62-B2FB-F07D-373A-B0D882B4805F}"/>
              </a:ext>
            </a:extLst>
          </p:cNvPr>
          <p:cNvSpPr/>
          <p:nvPr/>
        </p:nvSpPr>
        <p:spPr>
          <a:xfrm>
            <a:off x="9361283" y="185534"/>
            <a:ext cx="1874068" cy="1204111"/>
          </a:xfrm>
          <a:prstGeom prst="round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schemeClr val="tx1"/>
                </a:solidFill>
              </a:rPr>
              <a:t>20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65655B2A-411D-F223-F44B-166A22105017}"/>
              </a:ext>
            </a:extLst>
          </p:cNvPr>
          <p:cNvSpPr/>
          <p:nvPr/>
        </p:nvSpPr>
        <p:spPr>
          <a:xfrm>
            <a:off x="791609" y="2116309"/>
            <a:ext cx="1006557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5400" dirty="0">
                <a:latin typeface="Arial Black" panose="020B0A04020102020204" pitchFamily="34" charset="0"/>
                <a:cs typeface="Arial" panose="020B0604020202020204" pitchFamily="34" charset="0"/>
              </a:rPr>
              <a:t>Что везли в осаждённый</a:t>
            </a:r>
          </a:p>
          <a:p>
            <a:pPr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5400" dirty="0">
                <a:latin typeface="Arial Black" panose="020B0A04020102020204" pitchFamily="34" charset="0"/>
                <a:cs typeface="Arial" panose="020B0604020202020204" pitchFamily="34" charset="0"/>
              </a:rPr>
              <a:t> город по дороге жизни?</a:t>
            </a:r>
          </a:p>
        </p:txBody>
      </p:sp>
      <p:sp>
        <p:nvSpPr>
          <p:cNvPr id="7" name="Стрелка: изогнутая вниз 6">
            <a:hlinkClick r:id="rId3" action="ppaction://hlinksldjump"/>
            <a:extLst>
              <a:ext uri="{FF2B5EF4-FFF2-40B4-BE49-F238E27FC236}">
                <a16:creationId xmlns="" xmlns:a16="http://schemas.microsoft.com/office/drawing/2014/main" id="{D03945F8-6EDF-73B9-9760-E841B14B3F10}"/>
              </a:ext>
            </a:extLst>
          </p:cNvPr>
          <p:cNvSpPr/>
          <p:nvPr/>
        </p:nvSpPr>
        <p:spPr>
          <a:xfrm>
            <a:off x="5178582" y="4074538"/>
            <a:ext cx="1487786" cy="76473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304F14B6-2B7E-C9F7-E308-D59DC15E3F8E}"/>
              </a:ext>
            </a:extLst>
          </p:cNvPr>
          <p:cNvSpPr/>
          <p:nvPr/>
        </p:nvSpPr>
        <p:spPr>
          <a:xfrm>
            <a:off x="2747167" y="367982"/>
            <a:ext cx="66976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«Дорога жизни»</a:t>
            </a:r>
          </a:p>
        </p:txBody>
      </p:sp>
    </p:spTree>
    <p:extLst>
      <p:ext uri="{BB962C8B-B14F-4D97-AF65-F5344CB8AC3E}">
        <p14:creationId xmlns:p14="http://schemas.microsoft.com/office/powerpoint/2010/main" val="423251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3A8886D-3B82-D27E-0C5C-19A04BE82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5C74E5ED-46BE-22E7-7BC6-7ADEB3C45F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0C08700-5EB0-C4E3-E54C-84F5DBC8E581}"/>
              </a:ext>
            </a:extLst>
          </p:cNvPr>
          <p:cNvSpPr txBox="1"/>
          <p:nvPr/>
        </p:nvSpPr>
        <p:spPr>
          <a:xfrm>
            <a:off x="2799785" y="1924791"/>
            <a:ext cx="616088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7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Продукты и боеприпасы</a:t>
            </a:r>
          </a:p>
        </p:txBody>
      </p:sp>
      <p:sp>
        <p:nvSpPr>
          <p:cNvPr id="7" name="Стрелка: влево 6">
            <a:hlinkClick r:id="rId3" action="ppaction://hlinksldjump"/>
            <a:extLst>
              <a:ext uri="{FF2B5EF4-FFF2-40B4-BE49-F238E27FC236}">
                <a16:creationId xmlns="" xmlns:a16="http://schemas.microsoft.com/office/drawing/2014/main" id="{E467614B-144F-8E43-8123-9631403061BC}"/>
              </a:ext>
            </a:extLst>
          </p:cNvPr>
          <p:cNvSpPr/>
          <p:nvPr/>
        </p:nvSpPr>
        <p:spPr>
          <a:xfrm>
            <a:off x="950614" y="5359651"/>
            <a:ext cx="1004935" cy="506995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385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A93E677C-2A6F-0811-FC03-07274C53D0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: скругленные углы 2">
            <a:extLst>
              <a:ext uri="{FF2B5EF4-FFF2-40B4-BE49-F238E27FC236}">
                <a16:creationId xmlns="" xmlns:a16="http://schemas.microsoft.com/office/drawing/2014/main" id="{27BF3AA3-1438-986C-1B75-2D8C73959D55}"/>
              </a:ext>
            </a:extLst>
          </p:cNvPr>
          <p:cNvSpPr/>
          <p:nvPr/>
        </p:nvSpPr>
        <p:spPr>
          <a:xfrm>
            <a:off x="8872396" y="443620"/>
            <a:ext cx="1874068" cy="1204111"/>
          </a:xfrm>
          <a:prstGeom prst="round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schemeClr val="tx1"/>
                </a:solidFill>
              </a:rPr>
              <a:t>30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DE21F65E-A184-5E46-CAA0-EF005197A38C}"/>
              </a:ext>
            </a:extLst>
          </p:cNvPr>
          <p:cNvSpPr/>
          <p:nvPr/>
        </p:nvSpPr>
        <p:spPr>
          <a:xfrm>
            <a:off x="1905195" y="443620"/>
            <a:ext cx="66976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«Дорога жизни»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F14C347-F0A4-6C60-F2EC-6C682FB2786D}"/>
              </a:ext>
            </a:extLst>
          </p:cNvPr>
          <p:cNvSpPr txBox="1"/>
          <p:nvPr/>
        </p:nvSpPr>
        <p:spPr>
          <a:xfrm>
            <a:off x="848763" y="2084932"/>
            <a:ext cx="972568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buFont typeface="Wingdings" pitchFamily="2" charset="2"/>
              <a:buNone/>
            </a:pPr>
            <a:r>
              <a:rPr lang="ru-RU" altLang="ru-RU" sz="4800" dirty="0">
                <a:latin typeface="Arial Black" panose="020B0A04020102020204" pitchFamily="34" charset="0"/>
              </a:rPr>
              <a:t>Что было самое опасное во время переправы по озеру?</a:t>
            </a:r>
          </a:p>
        </p:txBody>
      </p:sp>
      <p:sp>
        <p:nvSpPr>
          <p:cNvPr id="7" name="Стрелка: изогнутая вниз 6">
            <a:hlinkClick r:id="rId3" action="ppaction://hlinksldjump"/>
            <a:extLst>
              <a:ext uri="{FF2B5EF4-FFF2-40B4-BE49-F238E27FC236}">
                <a16:creationId xmlns="" xmlns:a16="http://schemas.microsoft.com/office/drawing/2014/main" id="{7B192F49-0A8F-5308-21A4-508A99BA50A4}"/>
              </a:ext>
            </a:extLst>
          </p:cNvPr>
          <p:cNvSpPr/>
          <p:nvPr/>
        </p:nvSpPr>
        <p:spPr>
          <a:xfrm>
            <a:off x="5178582" y="4590585"/>
            <a:ext cx="1487786" cy="76473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4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3805</TotalTime>
  <Words>475</Words>
  <Application>Microsoft Office PowerPoint</Application>
  <PresentationFormat>Широкоэкранный</PresentationFormat>
  <Paragraphs>163</Paragraphs>
  <Slides>54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54</vt:i4>
      </vt:variant>
    </vt:vector>
  </HeadingPairs>
  <TitlesOfParts>
    <vt:vector size="62" baseType="lpstr">
      <vt:lpstr>Arial</vt:lpstr>
      <vt:lpstr>Arial Black</vt:lpstr>
      <vt:lpstr>Bookman Old Style</vt:lpstr>
      <vt:lpstr>Calibri</vt:lpstr>
      <vt:lpstr>Calibri Light</vt:lpstr>
      <vt:lpstr>Times New Roman</vt:lpstr>
      <vt:lpstr>Wingdings</vt:lpstr>
      <vt:lpstr>Тема Office</vt:lpstr>
      <vt:lpstr>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Блокада Ленинграда</dc:title>
  <dc:creator>Учетная запись Майкрософт</dc:creator>
  <cp:lastModifiedBy>Admin</cp:lastModifiedBy>
  <cp:revision>110</cp:revision>
  <dcterms:created xsi:type="dcterms:W3CDTF">2022-10-11T03:23:03Z</dcterms:created>
  <dcterms:modified xsi:type="dcterms:W3CDTF">2024-01-22T09:00:45Z</dcterms:modified>
</cp:coreProperties>
</file>